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5524" r:id="rId1"/>
  </p:sldMasterIdLst>
  <p:notesMasterIdLst>
    <p:notesMasterId r:id="rId33"/>
  </p:notesMasterIdLst>
  <p:sldIdLst>
    <p:sldId id="256" r:id="rId2"/>
    <p:sldId id="274" r:id="rId3"/>
    <p:sldId id="266" r:id="rId4"/>
    <p:sldId id="267" r:id="rId5"/>
    <p:sldId id="268" r:id="rId6"/>
    <p:sldId id="292" r:id="rId7"/>
    <p:sldId id="271" r:id="rId8"/>
    <p:sldId id="291" r:id="rId9"/>
    <p:sldId id="296" r:id="rId10"/>
    <p:sldId id="297" r:id="rId11"/>
    <p:sldId id="298" r:id="rId12"/>
    <p:sldId id="290" r:id="rId13"/>
    <p:sldId id="299" r:id="rId14"/>
    <p:sldId id="282" r:id="rId15"/>
    <p:sldId id="283" r:id="rId16"/>
    <p:sldId id="285" r:id="rId17"/>
    <p:sldId id="286" r:id="rId18"/>
    <p:sldId id="287" r:id="rId19"/>
    <p:sldId id="284" r:id="rId20"/>
    <p:sldId id="278" r:id="rId21"/>
    <p:sldId id="276" r:id="rId22"/>
    <p:sldId id="272" r:id="rId23"/>
    <p:sldId id="280" r:id="rId24"/>
    <p:sldId id="279" r:id="rId25"/>
    <p:sldId id="281" r:id="rId26"/>
    <p:sldId id="288" r:id="rId27"/>
    <p:sldId id="289" r:id="rId28"/>
    <p:sldId id="293" r:id="rId29"/>
    <p:sldId id="259" r:id="rId30"/>
    <p:sldId id="295" r:id="rId31"/>
    <p:sldId id="294" r:id="rId32"/>
  </p:sldIdLst>
  <p:sldSz cx="9144000" cy="6858000" type="screen4x3"/>
  <p:notesSz cx="6858000" cy="9144000"/>
  <p:defaultTextStyle>
    <a:defPPr>
      <a:defRPr lang="ja-JP"/>
    </a:defPPr>
    <a:lvl1pPr marL="0" algn="l" defTabSz="914377" rtl="0" eaLnBrk="1" latinLnBrk="0" hangingPunct="1">
      <a:defRPr kumimoji="1" sz="1800" kern="1200">
        <a:solidFill>
          <a:schemeClr val="tx1"/>
        </a:solidFill>
        <a:latin typeface="+mn-lt"/>
        <a:ea typeface="+mn-ea"/>
        <a:cs typeface="+mn-cs"/>
      </a:defRPr>
    </a:lvl1pPr>
    <a:lvl2pPr marL="457189" algn="l" defTabSz="914377" rtl="0" eaLnBrk="1" latinLnBrk="0" hangingPunct="1">
      <a:defRPr kumimoji="1" sz="1800" kern="1200">
        <a:solidFill>
          <a:schemeClr val="tx1"/>
        </a:solidFill>
        <a:latin typeface="+mn-lt"/>
        <a:ea typeface="+mn-ea"/>
        <a:cs typeface="+mn-cs"/>
      </a:defRPr>
    </a:lvl2pPr>
    <a:lvl3pPr marL="914377" algn="l" defTabSz="914377" rtl="0" eaLnBrk="1" latinLnBrk="0" hangingPunct="1">
      <a:defRPr kumimoji="1" sz="1800" kern="1200">
        <a:solidFill>
          <a:schemeClr val="tx1"/>
        </a:solidFill>
        <a:latin typeface="+mn-lt"/>
        <a:ea typeface="+mn-ea"/>
        <a:cs typeface="+mn-cs"/>
      </a:defRPr>
    </a:lvl3pPr>
    <a:lvl4pPr marL="1371566" algn="l" defTabSz="914377" rtl="0" eaLnBrk="1" latinLnBrk="0" hangingPunct="1">
      <a:defRPr kumimoji="1" sz="1800" kern="1200">
        <a:solidFill>
          <a:schemeClr val="tx1"/>
        </a:solidFill>
        <a:latin typeface="+mn-lt"/>
        <a:ea typeface="+mn-ea"/>
        <a:cs typeface="+mn-cs"/>
      </a:defRPr>
    </a:lvl4pPr>
    <a:lvl5pPr marL="1828754" algn="l" defTabSz="914377" rtl="0" eaLnBrk="1" latinLnBrk="0" hangingPunct="1">
      <a:defRPr kumimoji="1" sz="1800" kern="1200">
        <a:solidFill>
          <a:schemeClr val="tx1"/>
        </a:solidFill>
        <a:latin typeface="+mn-lt"/>
        <a:ea typeface="+mn-ea"/>
        <a:cs typeface="+mn-cs"/>
      </a:defRPr>
    </a:lvl5pPr>
    <a:lvl6pPr marL="2285943" algn="l" defTabSz="914377" rtl="0" eaLnBrk="1" latinLnBrk="0" hangingPunct="1">
      <a:defRPr kumimoji="1" sz="1800" kern="1200">
        <a:solidFill>
          <a:schemeClr val="tx1"/>
        </a:solidFill>
        <a:latin typeface="+mn-lt"/>
        <a:ea typeface="+mn-ea"/>
        <a:cs typeface="+mn-cs"/>
      </a:defRPr>
    </a:lvl6pPr>
    <a:lvl7pPr marL="2743131" algn="l" defTabSz="914377" rtl="0" eaLnBrk="1" latinLnBrk="0" hangingPunct="1">
      <a:defRPr kumimoji="1" sz="1800" kern="1200">
        <a:solidFill>
          <a:schemeClr val="tx1"/>
        </a:solidFill>
        <a:latin typeface="+mn-lt"/>
        <a:ea typeface="+mn-ea"/>
        <a:cs typeface="+mn-cs"/>
      </a:defRPr>
    </a:lvl7pPr>
    <a:lvl8pPr marL="3200320" algn="l" defTabSz="914377" rtl="0" eaLnBrk="1" latinLnBrk="0" hangingPunct="1">
      <a:defRPr kumimoji="1" sz="1800" kern="1200">
        <a:solidFill>
          <a:schemeClr val="tx1"/>
        </a:solidFill>
        <a:latin typeface="+mn-lt"/>
        <a:ea typeface="+mn-ea"/>
        <a:cs typeface="+mn-cs"/>
      </a:defRPr>
    </a:lvl8pPr>
    <a:lvl9pPr marL="3657509" algn="l" defTabSz="914377"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31A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420" autoAdjust="0"/>
    <p:restoredTop sz="94647"/>
  </p:normalViewPr>
  <p:slideViewPr>
    <p:cSldViewPr snapToGrid="0" snapToObjects="1">
      <p:cViewPr varScale="1">
        <p:scale>
          <a:sx n="78" d="100"/>
          <a:sy n="78" d="100"/>
        </p:scale>
        <p:origin x="176" y="173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tif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623ABA-F661-F34E-A8DC-59FEDA477CB5}" type="datetimeFigureOut">
              <a:rPr kumimoji="1" lang="ja-JP" altLang="en-US" smtClean="0"/>
              <a:t>2017/12/3</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C1EF1C-4D15-574D-A080-B600844DF9A2}" type="slidenum">
              <a:rPr kumimoji="1" lang="ja-JP" altLang="en-US" smtClean="0"/>
              <a:t>‹#›</a:t>
            </a:fld>
            <a:endParaRPr kumimoji="1" lang="ja-JP" altLang="en-US"/>
          </a:p>
        </p:txBody>
      </p:sp>
    </p:spTree>
    <p:extLst>
      <p:ext uri="{BB962C8B-B14F-4D97-AF65-F5344CB8AC3E}">
        <p14:creationId xmlns:p14="http://schemas.microsoft.com/office/powerpoint/2010/main" val="1696907142"/>
      </p:ext>
    </p:extLst>
  </p:cSld>
  <p:clrMap bg1="lt1" tx1="dk1" bg2="lt2" tx2="dk2" accent1="accent1" accent2="accent2" accent3="accent3" accent4="accent4" accent5="accent5" accent6="accent6" hlink="hlink" folHlink="folHlink"/>
  <p:notesStyle>
    <a:lvl1pPr marL="0" algn="l" defTabSz="914377" rtl="0" eaLnBrk="1" latinLnBrk="0" hangingPunct="1">
      <a:defRPr kumimoji="1" sz="1200" kern="1200">
        <a:solidFill>
          <a:schemeClr val="tx1"/>
        </a:solidFill>
        <a:latin typeface="+mn-lt"/>
        <a:ea typeface="+mn-ea"/>
        <a:cs typeface="+mn-cs"/>
      </a:defRPr>
    </a:lvl1pPr>
    <a:lvl2pPr marL="457189" algn="l" defTabSz="914377" rtl="0" eaLnBrk="1" latinLnBrk="0" hangingPunct="1">
      <a:defRPr kumimoji="1" sz="1200" kern="1200">
        <a:solidFill>
          <a:schemeClr val="tx1"/>
        </a:solidFill>
        <a:latin typeface="+mn-lt"/>
        <a:ea typeface="+mn-ea"/>
        <a:cs typeface="+mn-cs"/>
      </a:defRPr>
    </a:lvl2pPr>
    <a:lvl3pPr marL="914377" algn="l" defTabSz="914377" rtl="0" eaLnBrk="1" latinLnBrk="0" hangingPunct="1">
      <a:defRPr kumimoji="1" sz="1200" kern="1200">
        <a:solidFill>
          <a:schemeClr val="tx1"/>
        </a:solidFill>
        <a:latin typeface="+mn-lt"/>
        <a:ea typeface="+mn-ea"/>
        <a:cs typeface="+mn-cs"/>
      </a:defRPr>
    </a:lvl3pPr>
    <a:lvl4pPr marL="1371566" algn="l" defTabSz="914377" rtl="0" eaLnBrk="1" latinLnBrk="0" hangingPunct="1">
      <a:defRPr kumimoji="1" sz="1200" kern="1200">
        <a:solidFill>
          <a:schemeClr val="tx1"/>
        </a:solidFill>
        <a:latin typeface="+mn-lt"/>
        <a:ea typeface="+mn-ea"/>
        <a:cs typeface="+mn-cs"/>
      </a:defRPr>
    </a:lvl4pPr>
    <a:lvl5pPr marL="1828754" algn="l" defTabSz="914377" rtl="0" eaLnBrk="1" latinLnBrk="0" hangingPunct="1">
      <a:defRPr kumimoji="1" sz="1200" kern="1200">
        <a:solidFill>
          <a:schemeClr val="tx1"/>
        </a:solidFill>
        <a:latin typeface="+mn-lt"/>
        <a:ea typeface="+mn-ea"/>
        <a:cs typeface="+mn-cs"/>
      </a:defRPr>
    </a:lvl5pPr>
    <a:lvl6pPr marL="2285943" algn="l" defTabSz="914377" rtl="0" eaLnBrk="1" latinLnBrk="0" hangingPunct="1">
      <a:defRPr kumimoji="1" sz="1200" kern="1200">
        <a:solidFill>
          <a:schemeClr val="tx1"/>
        </a:solidFill>
        <a:latin typeface="+mn-lt"/>
        <a:ea typeface="+mn-ea"/>
        <a:cs typeface="+mn-cs"/>
      </a:defRPr>
    </a:lvl6pPr>
    <a:lvl7pPr marL="2743131" algn="l" defTabSz="914377" rtl="0" eaLnBrk="1" latinLnBrk="0" hangingPunct="1">
      <a:defRPr kumimoji="1" sz="1200" kern="1200">
        <a:solidFill>
          <a:schemeClr val="tx1"/>
        </a:solidFill>
        <a:latin typeface="+mn-lt"/>
        <a:ea typeface="+mn-ea"/>
        <a:cs typeface="+mn-cs"/>
      </a:defRPr>
    </a:lvl7pPr>
    <a:lvl8pPr marL="3200320" algn="l" defTabSz="914377" rtl="0" eaLnBrk="1" latinLnBrk="0" hangingPunct="1">
      <a:defRPr kumimoji="1" sz="1200" kern="1200">
        <a:solidFill>
          <a:schemeClr val="tx1"/>
        </a:solidFill>
        <a:latin typeface="+mn-lt"/>
        <a:ea typeface="+mn-ea"/>
        <a:cs typeface="+mn-cs"/>
      </a:defRPr>
    </a:lvl8pPr>
    <a:lvl9pPr marL="3657509" algn="l" defTabSz="914377"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3000" y="1122363"/>
            <a:ext cx="6858000" cy="2387600"/>
          </a:xfrm>
        </p:spPr>
        <p:txBody>
          <a:bodyPr anchor="b"/>
          <a:lstStyle>
            <a:lvl1pPr algn="ctr">
              <a:defRPr sz="4500">
                <a:latin typeface="HGPSoeiKakugothicUB" charset="-128"/>
                <a:ea typeface="HGPSoeiKakugothicUB" charset="-128"/>
                <a:cs typeface="HGPSoeiKakugothicUB" charset="-128"/>
              </a:defRPr>
            </a:lvl1pPr>
          </a:lstStyle>
          <a:p>
            <a:r>
              <a:rPr kumimoji="1" lang="ja-JP" altLang="en-US" smtClean="0"/>
              <a:t>マスター タイトルの書式設定</a:t>
            </a:r>
            <a:endParaRPr kumimoji="1" lang="ja-JP" altLang="en-US" dirty="0"/>
          </a:p>
        </p:txBody>
      </p:sp>
      <p:sp>
        <p:nvSpPr>
          <p:cNvPr id="3" name="サブタイトル 2"/>
          <p:cNvSpPr>
            <a:spLocks noGrp="1"/>
          </p:cNvSpPr>
          <p:nvPr>
            <p:ph type="subTitle" idx="1"/>
          </p:nvPr>
        </p:nvSpPr>
        <p:spPr>
          <a:xfrm>
            <a:off x="1143000" y="3602038"/>
            <a:ext cx="6858000" cy="1655762"/>
          </a:xfrm>
        </p:spPr>
        <p:txBody>
          <a:bodyPr/>
          <a:lstStyle>
            <a:lvl1pPr marL="0" indent="0" algn="ctr">
              <a:buNone/>
              <a:defRPr sz="1800">
                <a:latin typeface="HGPSoeiKakugothicUB" charset="-128"/>
                <a:ea typeface="HGPSoeiKakugothicUB" charset="-128"/>
                <a:cs typeface="HGPSoeiKakugothicUB"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617B7B79-8AA5-8C44-A126-8A8763E595E8}" type="datetime1">
              <a:rPr kumimoji="1" lang="ja-JP" altLang="en-US" smtClean="0"/>
              <a:t>2017/12/3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63DEAC08-1D8A-E348-8D83-8B344625FDBE}" type="datetime1">
              <a:rPr kumimoji="1" lang="ja-JP" altLang="en-US" smtClean="0"/>
              <a:t>2017/12/3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543675" y="365125"/>
            <a:ext cx="1971675"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628650" y="365125"/>
            <a:ext cx="5800725"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E1790A8E-65ED-604B-AAFE-F834C8A7B83A}" type="datetime1">
              <a:rPr kumimoji="1" lang="ja-JP" altLang="en-US" smtClean="0"/>
              <a:t>2017/12/3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1273628" y="0"/>
            <a:ext cx="7573509" cy="1325563"/>
          </a:xfrm>
        </p:spPr>
        <p:txBody>
          <a:bodyPr>
            <a:normAutofit/>
          </a:bodyPr>
          <a:lstStyle>
            <a:lvl1pPr>
              <a:defRPr sz="4000">
                <a:latin typeface="HGPSoeiKakugothicUB" charset="-128"/>
                <a:ea typeface="HGPSoeiKakugothicUB" charset="-128"/>
                <a:cs typeface="HGPSoeiKakugothicUB" charset="-128"/>
              </a:defRPr>
            </a:lvl1pPr>
          </a:lstStyle>
          <a:p>
            <a:r>
              <a:rPr kumimoji="1" lang="ja-JP" altLang="en-US" smtClean="0"/>
              <a:t>マスター タイトルの書式設定</a:t>
            </a:r>
            <a:endParaRPr kumimoji="1" lang="ja-JP" altLang="en-US" dirty="0"/>
          </a:p>
        </p:txBody>
      </p:sp>
      <p:sp>
        <p:nvSpPr>
          <p:cNvPr id="3" name="コンテンツ プレースホルダー 2"/>
          <p:cNvSpPr>
            <a:spLocks noGrp="1"/>
          </p:cNvSpPr>
          <p:nvPr>
            <p:ph idx="1" hasCustomPrompt="1"/>
          </p:nvPr>
        </p:nvSpPr>
        <p:spPr>
          <a:xfrm>
            <a:off x="1273628" y="1605281"/>
            <a:ext cx="7573509" cy="4471352"/>
          </a:xfrm>
        </p:spPr>
        <p:txBody>
          <a:bodyPr/>
          <a:lstStyle>
            <a:lvl1pPr marL="171450" indent="-171450">
              <a:buFont typeface="Wingdings" charset="2"/>
              <a:buChar char="l"/>
              <a:defRPr sz="3200">
                <a:latin typeface="HGPSoeiKakugothicUB" charset="-128"/>
                <a:ea typeface="HGPSoeiKakugothicUB" charset="-128"/>
                <a:cs typeface="HGPSoeiKakugothicUB" charset="-128"/>
              </a:defRPr>
            </a:lvl1pPr>
            <a:lvl2pPr>
              <a:defRPr sz="2400">
                <a:latin typeface="HGPSoeiKakugothicUB" charset="-128"/>
                <a:ea typeface="HGPSoeiKakugothicUB" charset="-128"/>
                <a:cs typeface="HGPSoeiKakugothicUB" charset="-128"/>
              </a:defRPr>
            </a:lvl2pPr>
            <a:lvl3pPr>
              <a:defRPr sz="2000">
                <a:latin typeface="HGPSoeiKakugothicUB" charset="-128"/>
                <a:ea typeface="HGPSoeiKakugothicUB" charset="-128"/>
                <a:cs typeface="HGPSoeiKakugothicUB" charset="-128"/>
              </a:defRPr>
            </a:lvl3pPr>
            <a:lvl4pPr>
              <a:defRPr sz="1800">
                <a:latin typeface="HGPSoeiKakugothicUB" charset="-128"/>
                <a:ea typeface="HGPSoeiKakugothicUB" charset="-128"/>
                <a:cs typeface="HGPSoeiKakugothicUB" charset="-128"/>
              </a:defRPr>
            </a:lvl4pPr>
            <a:lvl5pPr>
              <a:defRPr sz="1400">
                <a:latin typeface="HGPSoeiKakugothicUB" charset="-128"/>
                <a:ea typeface="HGPSoeiKakugothicUB" charset="-128"/>
                <a:cs typeface="HGPSoeiKakugothicUB" charset="-128"/>
              </a:defRPr>
            </a:lvl5pPr>
          </a:lstStyle>
          <a:p>
            <a:pPr lvl="0"/>
            <a:r>
              <a:rPr kumimoji="1" lang="en-US" altLang="ja-JP" dirty="0"/>
              <a:t> </a:t>
            </a:r>
            <a:r>
              <a:rPr kumimoji="1" lang="ja-JP" altLang="en-US" dirty="0"/>
              <a:t>マスター テキストの書式設定</a:t>
            </a:r>
          </a:p>
          <a:p>
            <a:pPr lvl="1"/>
            <a:r>
              <a:rPr kumimoji="1" lang="en-US" altLang="ja-JP" dirty="0"/>
              <a:t> </a:t>
            </a:r>
            <a:r>
              <a:rPr kumimoji="1" lang="ja-JP" altLang="en-US" dirty="0"/>
              <a:t>第 </a:t>
            </a:r>
            <a:r>
              <a:rPr kumimoji="1" lang="en-US" altLang="ja-JP" dirty="0"/>
              <a:t>2 </a:t>
            </a:r>
            <a:r>
              <a:rPr kumimoji="1" lang="ja-JP" altLang="en-US" dirty="0"/>
              <a:t>レベル</a:t>
            </a:r>
          </a:p>
          <a:p>
            <a:pPr lvl="2"/>
            <a:r>
              <a:rPr kumimoji="1" lang="en-US" altLang="ja-JP" dirty="0"/>
              <a:t> </a:t>
            </a:r>
            <a:r>
              <a:rPr kumimoji="1" lang="ja-JP" altLang="en-US" dirty="0"/>
              <a:t>第 </a:t>
            </a:r>
            <a:r>
              <a:rPr kumimoji="1" lang="en-US" altLang="ja-JP" dirty="0"/>
              <a:t>3 </a:t>
            </a:r>
            <a:r>
              <a:rPr kumimoji="1" lang="ja-JP" altLang="en-US" dirty="0"/>
              <a:t>レベル</a:t>
            </a:r>
          </a:p>
          <a:p>
            <a:pPr lvl="3"/>
            <a:r>
              <a:rPr kumimoji="1" lang="en-US" altLang="ja-JP" dirty="0"/>
              <a:t> </a:t>
            </a:r>
            <a:r>
              <a:rPr kumimoji="1" lang="ja-JP" altLang="en-US" dirty="0"/>
              <a:t>第 </a:t>
            </a:r>
            <a:r>
              <a:rPr kumimoji="1" lang="en-US" altLang="ja-JP" dirty="0"/>
              <a:t>4 </a:t>
            </a:r>
            <a:r>
              <a:rPr kumimoji="1" lang="ja-JP" altLang="en-US" dirty="0"/>
              <a:t>レベル</a:t>
            </a:r>
          </a:p>
          <a:p>
            <a:pPr lvl="4"/>
            <a:r>
              <a:rPr kumimoji="1" lang="en-US" altLang="ja-JP" dirty="0"/>
              <a:t> </a:t>
            </a:r>
            <a:r>
              <a:rPr kumimoji="1" lang="ja-JP" altLang="en-US" dirty="0"/>
              <a:t>第 </a:t>
            </a:r>
            <a:r>
              <a:rPr kumimoji="1" lang="en-US" altLang="ja-JP" dirty="0"/>
              <a:t>5 </a:t>
            </a:r>
            <a:r>
              <a:rPr kumimoji="1" lang="ja-JP" altLang="en-US" dirty="0"/>
              <a:t>レベル</a:t>
            </a:r>
          </a:p>
        </p:txBody>
      </p:sp>
      <p:sp>
        <p:nvSpPr>
          <p:cNvPr id="4" name="日付プレースホルダー 3"/>
          <p:cNvSpPr>
            <a:spLocks noGrp="1"/>
          </p:cNvSpPr>
          <p:nvPr>
            <p:ph type="dt" sz="half" idx="10"/>
          </p:nvPr>
        </p:nvSpPr>
        <p:spPr/>
        <p:txBody>
          <a:bodyPr/>
          <a:lstStyle/>
          <a:p>
            <a:fld id="{C27EE10B-5235-AE49-AF6E-D6605B1ED277}" type="datetime1">
              <a:rPr kumimoji="1" lang="ja-JP" altLang="en-US" smtClean="0"/>
              <a:t>2017/12/3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cxnSp>
        <p:nvCxnSpPr>
          <p:cNvPr id="9" name="直線コネクタ 8"/>
          <p:cNvCxnSpPr/>
          <p:nvPr userDrawn="1"/>
        </p:nvCxnSpPr>
        <p:spPr>
          <a:xfrm>
            <a:off x="1273628" y="1088571"/>
            <a:ext cx="7573509" cy="0"/>
          </a:xfrm>
          <a:prstGeom prst="line">
            <a:avLst/>
          </a:prstGeom>
          <a:ln w="25400">
            <a:solidFill>
              <a:srgbClr val="831A2D"/>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623888" y="1709739"/>
            <a:ext cx="7886700" cy="2852737"/>
          </a:xfrm>
        </p:spPr>
        <p:txBody>
          <a:bodyPr anchor="b"/>
          <a:lstStyle>
            <a:lvl1pPr>
              <a:defRPr sz="45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DD47A595-5C3C-C14E-86E0-FBD9EF9AC595}" type="datetime1">
              <a:rPr kumimoji="1" lang="ja-JP" altLang="en-US" smtClean="0"/>
              <a:t>2017/12/3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628650" y="1825625"/>
            <a:ext cx="38862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29150" y="1825625"/>
            <a:ext cx="38862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372FE9E8-C228-C74B-913A-65772287AC0D}" type="datetime1">
              <a:rPr kumimoji="1" lang="ja-JP" altLang="en-US" smtClean="0"/>
              <a:t>2017/12/3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29841" y="365126"/>
            <a:ext cx="78867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629842" y="2505075"/>
            <a:ext cx="3868340"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29150" y="2505075"/>
            <a:ext cx="3887391"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AF64A788-751C-1744-8AD7-ED113691CB5D}" type="datetime1">
              <a:rPr kumimoji="1" lang="ja-JP" altLang="en-US" smtClean="0"/>
              <a:t>2017/12/3</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FCB35C75-B42A-FC49-AB72-70DAD5923346}" type="datetime1">
              <a:rPr kumimoji="1" lang="ja-JP" altLang="en-US" smtClean="0"/>
              <a:t>2017/12/3</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A4690B6-7D6D-9B49-9A14-72D3839C3FD5}" type="datetime1">
              <a:rPr kumimoji="1" lang="ja-JP" altLang="en-US" smtClean="0"/>
              <a:t>2017/12/3</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29841" y="457200"/>
            <a:ext cx="2949178" cy="1600200"/>
          </a:xfrm>
        </p:spPr>
        <p:txBody>
          <a:bodyPr anchor="b"/>
          <a:lstStyle>
            <a:lvl1pPr>
              <a:defRPr sz="24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E058FC45-DCEE-2841-B533-CF1945306312}" type="datetime1">
              <a:rPr kumimoji="1" lang="ja-JP" altLang="en-US" smtClean="0"/>
              <a:t>2017/12/3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629841" y="457200"/>
            <a:ext cx="2949178" cy="1600200"/>
          </a:xfrm>
        </p:spPr>
        <p:txBody>
          <a:bodyPr anchor="b"/>
          <a:lstStyle>
            <a:lvl1pPr>
              <a:defRPr sz="24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kumimoji="1" lang="ja-JP" altLang="en-US" smtClean="0"/>
              <a:t>プレースホルダーまでドラッグするかアイコンをクリックして図を追加</a:t>
            </a:r>
            <a:endParaRPr kumimoji="1" lang="ja-JP" altLang="en-US"/>
          </a:p>
        </p:txBody>
      </p:sp>
      <p:sp>
        <p:nvSpPr>
          <p:cNvPr id="4" name="テキスト プレースホルダー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05263E50-2596-9B4F-8444-BC2065B4DE47}" type="datetime1">
              <a:rPr kumimoji="1" lang="ja-JP" altLang="en-US" smtClean="0"/>
              <a:t>2017/12/3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AD5228F-D1AA-4344-8A41-80D4419592A0}"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tile tx="0" ty="0" sx="100000" sy="100000" flip="none" algn="tl"/>
        </a:blipFill>
        <a:effectLst/>
      </p:bgPr>
    </p:bg>
    <p:spTree>
      <p:nvGrpSpPr>
        <p:cNvPr id="1" name=""/>
        <p:cNvGrpSpPr/>
        <p:nvPr/>
      </p:nvGrpSpPr>
      <p:grpSpPr>
        <a:xfrm>
          <a:off x="0" y="0"/>
          <a:ext cx="0" cy="0"/>
          <a:chOff x="0" y="0"/>
          <a:chExt cx="0" cy="0"/>
        </a:xfrm>
      </p:grpSpPr>
      <p:sp>
        <p:nvSpPr>
          <p:cNvPr id="17" name="円/楕円 16"/>
          <p:cNvSpPr/>
          <p:nvPr userDrawn="1"/>
        </p:nvSpPr>
        <p:spPr>
          <a:xfrm>
            <a:off x="168275" y="20638"/>
            <a:ext cx="1703388" cy="1703387"/>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kumimoji="0" lang="en-US"/>
          </a:p>
        </p:txBody>
      </p:sp>
      <p:sp>
        <p:nvSpPr>
          <p:cNvPr id="18" name="ドーナツ 17"/>
          <p:cNvSpPr/>
          <p:nvPr userDrawn="1"/>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kumimoji="0" lang="en-US"/>
          </a:p>
        </p:txBody>
      </p:sp>
      <p:sp>
        <p:nvSpPr>
          <p:cNvPr id="19" name="正方形/長方形 18"/>
          <p:cNvSpPr/>
          <p:nvPr userDrawn="1"/>
        </p:nvSpPr>
        <p:spPr bwMode="invGray">
          <a:xfrm>
            <a:off x="1014413" y="0"/>
            <a:ext cx="73025" cy="6858000"/>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kumimoji="0" lang="en-US"/>
          </a:p>
        </p:txBody>
      </p:sp>
      <p:sp>
        <p:nvSpPr>
          <p:cNvPr id="22" name="正方形/長方形 21"/>
          <p:cNvSpPr/>
          <p:nvPr userDrawn="1"/>
        </p:nvSpPr>
        <p:spPr>
          <a:xfrm>
            <a:off x="1012825" y="0"/>
            <a:ext cx="8131175"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kumimoji="0" lang="en-US"/>
          </a:p>
        </p:txBody>
      </p:sp>
      <p:sp>
        <p:nvSpPr>
          <p:cNvPr id="2" name="タイトル プレースホルダー 1"/>
          <p:cNvSpPr>
            <a:spLocks noGrp="1"/>
          </p:cNvSpPr>
          <p:nvPr>
            <p:ph type="title"/>
          </p:nvPr>
        </p:nvSpPr>
        <p:spPr>
          <a:xfrm>
            <a:off x="1206500" y="365126"/>
            <a:ext cx="730885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1206500" y="1825625"/>
            <a:ext cx="730885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4920343" y="6356351"/>
            <a:ext cx="1219197" cy="365125"/>
          </a:xfrm>
          <a:prstGeom prst="rect">
            <a:avLst/>
          </a:prstGeom>
        </p:spPr>
        <p:txBody>
          <a:bodyPr vert="horz" lIns="91440" tIns="45720" rIns="91440" bIns="45720" rtlCol="0" anchor="ctr"/>
          <a:lstStyle>
            <a:lvl1pPr algn="r">
              <a:defRPr sz="1400">
                <a:solidFill>
                  <a:schemeClr val="tx1">
                    <a:tint val="75000"/>
                  </a:schemeClr>
                </a:solidFill>
                <a:latin typeface="Meiryo" charset="-128"/>
                <a:ea typeface="Meiryo" charset="-128"/>
                <a:cs typeface="Meiryo" charset="-128"/>
              </a:defRPr>
            </a:lvl1pPr>
          </a:lstStyle>
          <a:p>
            <a:fld id="{FB438A14-0653-1243-90FC-87DADBEC3488}" type="datetime1">
              <a:rPr lang="ja-JP" altLang="en-US" smtClean="0"/>
              <a:t>2017/12/3</a:t>
            </a:fld>
            <a:endParaRPr lang="ja-JP" altLang="en-US"/>
          </a:p>
        </p:txBody>
      </p:sp>
      <p:sp>
        <p:nvSpPr>
          <p:cNvPr id="5" name="フッター プレースホルダー 4"/>
          <p:cNvSpPr>
            <a:spLocks noGrp="1"/>
          </p:cNvSpPr>
          <p:nvPr>
            <p:ph type="ftr" sz="quarter" idx="3"/>
          </p:nvPr>
        </p:nvSpPr>
        <p:spPr>
          <a:xfrm>
            <a:off x="6139542" y="6356351"/>
            <a:ext cx="2035627" cy="365125"/>
          </a:xfrm>
          <a:prstGeom prst="rect">
            <a:avLst/>
          </a:prstGeom>
        </p:spPr>
        <p:txBody>
          <a:bodyPr vert="horz" lIns="91440" tIns="45720" rIns="91440" bIns="45720" rtlCol="0" anchor="ctr"/>
          <a:lstStyle>
            <a:lvl1pPr algn="r">
              <a:defRPr sz="1400">
                <a:solidFill>
                  <a:schemeClr val="tx1">
                    <a:tint val="75000"/>
                  </a:schemeClr>
                </a:solidFill>
                <a:latin typeface="Meiryo" charset="-128"/>
                <a:ea typeface="Meiryo" charset="-128"/>
                <a:cs typeface="Meiryo" charset="-128"/>
              </a:defRPr>
            </a:lvl1pPr>
          </a:lstStyle>
          <a:p>
            <a:endParaRPr lang="ja-JP" altLang="en-US"/>
          </a:p>
        </p:txBody>
      </p:sp>
      <p:sp>
        <p:nvSpPr>
          <p:cNvPr id="6" name="スライド番号プレースホルダー 5"/>
          <p:cNvSpPr>
            <a:spLocks noGrp="1"/>
          </p:cNvSpPr>
          <p:nvPr>
            <p:ph type="sldNum" sz="quarter" idx="4"/>
          </p:nvPr>
        </p:nvSpPr>
        <p:spPr>
          <a:xfrm>
            <a:off x="8175170" y="6356351"/>
            <a:ext cx="862691" cy="365125"/>
          </a:xfrm>
          <a:prstGeom prst="rect">
            <a:avLst/>
          </a:prstGeom>
        </p:spPr>
        <p:txBody>
          <a:bodyPr vert="horz" lIns="91440" tIns="45720" rIns="91440" bIns="45720" rtlCol="0" anchor="ctr"/>
          <a:lstStyle>
            <a:lvl1pPr algn="r">
              <a:defRPr sz="1800">
                <a:solidFill>
                  <a:srgbClr val="831A2D"/>
                </a:solidFill>
                <a:latin typeface="Helvetica" charset="0"/>
                <a:ea typeface="Helvetica" charset="0"/>
                <a:cs typeface="Helvetica" charset="0"/>
              </a:defRPr>
            </a:lvl1pPr>
          </a:lstStyle>
          <a:p>
            <a:fld id="{9AD5228F-D1AA-4344-8A41-80D4419592A0}" type="slidenum">
              <a:rPr lang="ja-JP" altLang="en-US" smtClean="0"/>
              <a:pPr/>
              <a:t>‹#›</a:t>
            </a:fld>
            <a:endParaRPr lang="ja-JP" altLang="en-US"/>
          </a:p>
        </p:txBody>
      </p:sp>
      <p:sp>
        <p:nvSpPr>
          <p:cNvPr id="16" name="パイ 15"/>
          <p:cNvSpPr/>
          <p:nvPr userDrawn="1"/>
        </p:nvSpPr>
        <p:spPr>
          <a:xfrm>
            <a:off x="-815975" y="-815975"/>
            <a:ext cx="1638300" cy="1638300"/>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kumimoji="0" lang="en-US"/>
          </a:p>
        </p:txBody>
      </p:sp>
      <p:sp>
        <p:nvSpPr>
          <p:cNvPr id="23" name="円/楕円 22"/>
          <p:cNvSpPr/>
          <p:nvPr userDrawn="1"/>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defRPr/>
            </a:pPr>
            <a:endParaRPr kumimoji="0" lang="en-US"/>
          </a:p>
        </p:txBody>
      </p:sp>
      <p:sp>
        <p:nvSpPr>
          <p:cNvPr id="24" name="円/楕円 23"/>
          <p:cNvSpPr/>
          <p:nvPr userDrawn="1"/>
        </p:nvSpPr>
        <p:spPr>
          <a:xfrm>
            <a:off x="1157288" y="1344613"/>
            <a:ext cx="63500" cy="65087"/>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defRPr/>
            </a:pPr>
            <a:endParaRPr kumimoji="0" lang="en-US"/>
          </a:p>
        </p:txBody>
      </p:sp>
    </p:spTree>
    <p:extLst>
      <p:ext uri="{BB962C8B-B14F-4D97-AF65-F5344CB8AC3E}">
        <p14:creationId xmlns:p14="http://schemas.microsoft.com/office/powerpoint/2010/main" val="1491408592"/>
      </p:ext>
    </p:extLst>
  </p:cSld>
  <p:clrMap bg1="lt1" tx1="dk1" bg2="lt2" tx2="dk2" accent1="accent1" accent2="accent2" accent3="accent3" accent4="accent4" accent5="accent5" accent6="accent6" hlink="hlink" folHlink="folHlink"/>
  <p:sldLayoutIdLst>
    <p:sldLayoutId id="2147485525" r:id="rId1"/>
    <p:sldLayoutId id="2147485526" r:id="rId2"/>
    <p:sldLayoutId id="2147485527" r:id="rId3"/>
    <p:sldLayoutId id="2147485528" r:id="rId4"/>
    <p:sldLayoutId id="2147485529" r:id="rId5"/>
    <p:sldLayoutId id="2147485530" r:id="rId6"/>
    <p:sldLayoutId id="2147485531" r:id="rId7"/>
    <p:sldLayoutId id="2147485532" r:id="rId8"/>
    <p:sldLayoutId id="2147485533" r:id="rId9"/>
    <p:sldLayoutId id="2147485534" r:id="rId10"/>
    <p:sldLayoutId id="2147485535" r:id="rId11"/>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hyperlink" Target="http://ibisforest.org/index.php?%E6%AD%A3%E8%A6%8F%E5%88%86%E5%B8%83" TargetMode="External"/><Relationship Id="rId4" Type="http://schemas.openxmlformats.org/officeDocument/2006/relationships/hyperlink" Target="http://ibisforest.org/index.php?%E6%B1%8E%E5%8C%96%E8%AA%A4%E5%B7%AE" TargetMode="External"/><Relationship Id="rId5" Type="http://schemas.openxmlformats.org/officeDocument/2006/relationships/hyperlink" Target="http://ibisforest.org/index.php?%E6%9C%9F%E5%BE%85%E5%80%A4" TargetMode="External"/><Relationship Id="rId6"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hyperlink" Target="http://ibisforest.org/index.php?%E3%83%A2%E3%83%87%E3%83%AB"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 Id="rId3"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lang="ja-JP" altLang="en-US" dirty="0" smtClean="0"/>
              <a:t>よく用いられる</a:t>
            </a:r>
            <a:r>
              <a:rPr lang="en-US" altLang="ja-JP" dirty="0" smtClean="0"/>
              <a:t/>
            </a:r>
            <a:br>
              <a:rPr lang="en-US" altLang="ja-JP" dirty="0" smtClean="0"/>
            </a:br>
            <a:r>
              <a:rPr kumimoji="1" lang="ja-JP" altLang="en-US" dirty="0" smtClean="0"/>
              <a:t>機械学習法</a:t>
            </a:r>
            <a:endParaRPr kumimoji="1" lang="ja-JP" altLang="en-US" dirty="0"/>
          </a:p>
        </p:txBody>
      </p:sp>
      <p:sp>
        <p:nvSpPr>
          <p:cNvPr id="3" name="サブタイトル 2"/>
          <p:cNvSpPr>
            <a:spLocks noGrp="1"/>
          </p:cNvSpPr>
          <p:nvPr>
            <p:ph type="subTitle" idx="1"/>
          </p:nvPr>
        </p:nvSpPr>
        <p:spPr/>
        <p:txBody>
          <a:bodyPr>
            <a:normAutofit/>
          </a:bodyPr>
          <a:lstStyle/>
          <a:p>
            <a:r>
              <a:rPr kumimoji="1" lang="en-US" altLang="ja-JP" sz="3200" dirty="0" smtClean="0"/>
              <a:t>2017/12/6</a:t>
            </a:r>
            <a:br>
              <a:rPr kumimoji="1" lang="en-US" altLang="ja-JP" sz="3200" dirty="0" smtClean="0"/>
            </a:br>
            <a:r>
              <a:rPr kumimoji="1" lang="ja-JP" altLang="en-US" sz="3200" dirty="0" smtClean="0"/>
              <a:t>俵　直弘</a:t>
            </a:r>
            <a:endParaRPr kumimoji="1" lang="ja-JP" altLang="en-US" sz="3200"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a:t>
            </a:fld>
            <a:endParaRPr kumimoji="1" lang="ja-JP" altLang="en-US"/>
          </a:p>
        </p:txBody>
      </p:sp>
    </p:spTree>
    <p:extLst>
      <p:ext uri="{BB962C8B-B14F-4D97-AF65-F5344CB8AC3E}">
        <p14:creationId xmlns:p14="http://schemas.microsoft.com/office/powerpoint/2010/main" val="9221527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過学習の例</a:t>
            </a:r>
            <a:r>
              <a:rPr kumimoji="1" lang="en-US" altLang="ja-JP" dirty="0" smtClean="0"/>
              <a:t>(</a:t>
            </a:r>
            <a:r>
              <a:rPr kumimoji="1" lang="ja-JP" altLang="en-US" dirty="0" smtClean="0"/>
              <a:t>多項式を用いた</a:t>
            </a:r>
            <a:r>
              <a:rPr kumimoji="1" lang="en-US" altLang="ja-JP" dirty="0" smtClean="0"/>
              <a:t/>
            </a:r>
            <a:br>
              <a:rPr kumimoji="1" lang="en-US" altLang="ja-JP" dirty="0" smtClean="0"/>
            </a:br>
            <a:r>
              <a:rPr kumimoji="1" lang="ja-JP" altLang="en-US" dirty="0" smtClean="0"/>
              <a:t>線形回帰）</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10</a:t>
            </a:fld>
            <a:endParaRPr kumimoji="1" lang="ja-JP" altLang="en-US"/>
          </a:p>
        </p:txBody>
      </p:sp>
      <p:pic>
        <p:nvPicPr>
          <p:cNvPr id="5" name="図 4"/>
          <p:cNvPicPr>
            <a:picLocks noChangeAspect="1"/>
          </p:cNvPicPr>
          <p:nvPr/>
        </p:nvPicPr>
        <p:blipFill>
          <a:blip r:embed="rId2"/>
          <a:stretch>
            <a:fillRect/>
          </a:stretch>
        </p:blipFill>
        <p:spPr>
          <a:xfrm>
            <a:off x="1435223" y="1364556"/>
            <a:ext cx="6621896" cy="4712077"/>
          </a:xfrm>
          <a:prstGeom prst="rect">
            <a:avLst/>
          </a:prstGeom>
        </p:spPr>
      </p:pic>
      <p:pic>
        <p:nvPicPr>
          <p:cNvPr id="7" name="図 6"/>
          <p:cNvPicPr>
            <a:picLocks noChangeAspect="1"/>
          </p:cNvPicPr>
          <p:nvPr/>
        </p:nvPicPr>
        <p:blipFill>
          <a:blip r:embed="rId3"/>
          <a:stretch>
            <a:fillRect/>
          </a:stretch>
        </p:blipFill>
        <p:spPr>
          <a:xfrm>
            <a:off x="107166" y="5859726"/>
            <a:ext cx="5561124" cy="806415"/>
          </a:xfrm>
          <a:prstGeom prst="rect">
            <a:avLst/>
          </a:prstGeom>
        </p:spPr>
      </p:pic>
      <p:pic>
        <p:nvPicPr>
          <p:cNvPr id="8" name="図 7"/>
          <p:cNvPicPr>
            <a:picLocks noChangeAspect="1"/>
          </p:cNvPicPr>
          <p:nvPr/>
        </p:nvPicPr>
        <p:blipFill>
          <a:blip r:embed="rId4"/>
          <a:stretch>
            <a:fillRect/>
          </a:stretch>
        </p:blipFill>
        <p:spPr>
          <a:xfrm>
            <a:off x="5880383" y="5859726"/>
            <a:ext cx="3157478" cy="789370"/>
          </a:xfrm>
          <a:prstGeom prst="rect">
            <a:avLst/>
          </a:prstGeom>
        </p:spPr>
      </p:pic>
    </p:spTree>
    <p:extLst>
      <p:ext uri="{BB962C8B-B14F-4D97-AF65-F5344CB8AC3E}">
        <p14:creationId xmlns:p14="http://schemas.microsoft.com/office/powerpoint/2010/main" val="923914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過学習を防ぐための手法</a:t>
            </a:r>
            <a:endParaRPr kumimoji="1" lang="ja-JP" altLang="en-US" dirty="0"/>
          </a:p>
        </p:txBody>
      </p:sp>
      <p:sp>
        <p:nvSpPr>
          <p:cNvPr id="3" name="コンテンツ プレースホルダー 2"/>
          <p:cNvSpPr>
            <a:spLocks noGrp="1"/>
          </p:cNvSpPr>
          <p:nvPr>
            <p:ph idx="1"/>
          </p:nvPr>
        </p:nvSpPr>
        <p:spPr>
          <a:xfrm>
            <a:off x="283029" y="1561737"/>
            <a:ext cx="8498794" cy="4871719"/>
          </a:xfrm>
        </p:spPr>
        <p:txBody>
          <a:bodyPr/>
          <a:lstStyle/>
          <a:p>
            <a:pPr marL="514350" indent="-514350">
              <a:buFont typeface="+mj-lt"/>
              <a:buAutoNum type="arabicPeriod"/>
            </a:pPr>
            <a:r>
              <a:rPr kumimoji="1" lang="ja-JP" altLang="en-US" dirty="0" smtClean="0"/>
              <a:t>学習時にモデルに制約を</a:t>
            </a:r>
            <a:r>
              <a:rPr kumimoji="1" lang="en-US" altLang="ja-JP" dirty="0" smtClean="0"/>
              <a:t/>
            </a:r>
            <a:br>
              <a:rPr kumimoji="1" lang="en-US" altLang="ja-JP" dirty="0" smtClean="0"/>
            </a:br>
            <a:r>
              <a:rPr kumimoji="1" lang="ja-JP" altLang="en-US" dirty="0" smtClean="0"/>
              <a:t>加える→正則化</a:t>
            </a:r>
            <a:endParaRPr kumimoji="1" lang="en-US" altLang="ja-JP" dirty="0" smtClean="0"/>
          </a:p>
          <a:p>
            <a:pPr lvl="1"/>
            <a:r>
              <a:rPr lang="ja-JP" altLang="en-US" dirty="0" smtClean="0"/>
              <a:t>例</a:t>
            </a:r>
            <a:r>
              <a:rPr lang="en-US" altLang="ja-JP" dirty="0" smtClean="0">
                <a:sym typeface="Wingdings"/>
              </a:rPr>
              <a:t>:</a:t>
            </a:r>
            <a:r>
              <a:rPr lang="ja-JP" altLang="en-US" dirty="0" smtClean="0">
                <a:sym typeface="Wingdings"/>
              </a:rPr>
              <a:t>線形モデルのパラメタ</a:t>
            </a:r>
            <a:r>
              <a:rPr lang="en-US" altLang="ja-JP" dirty="0" smtClean="0">
                <a:sym typeface="Wingdings"/>
              </a:rPr>
              <a:t>w</a:t>
            </a:r>
            <a:r>
              <a:rPr lang="ja-JP" altLang="en-US" dirty="0" smtClean="0">
                <a:sym typeface="Wingdings"/>
              </a:rPr>
              <a:t>について</a:t>
            </a:r>
            <a:r>
              <a:rPr lang="en-US" altLang="ja-JP" dirty="0" smtClean="0">
                <a:sym typeface="Wingdings"/>
              </a:rPr>
              <a:t/>
            </a:r>
            <a:br>
              <a:rPr lang="en-US" altLang="ja-JP" dirty="0" smtClean="0">
                <a:sym typeface="Wingdings"/>
              </a:rPr>
            </a:br>
            <a:r>
              <a:rPr lang="ja-JP" altLang="en-US" dirty="0" smtClean="0">
                <a:sym typeface="Wingdings"/>
              </a:rPr>
              <a:t>その</a:t>
            </a:r>
            <a:r>
              <a:rPr lang="en-US" altLang="ja-JP" dirty="0" smtClean="0">
                <a:sym typeface="Wingdings"/>
              </a:rPr>
              <a:t>L1</a:t>
            </a:r>
            <a:r>
              <a:rPr lang="ja-JP" altLang="en-US" dirty="0" smtClean="0">
                <a:sym typeface="Wingdings"/>
              </a:rPr>
              <a:t>ノルム</a:t>
            </a:r>
            <a:r>
              <a:rPr lang="en-US" altLang="ja-JP" dirty="0" smtClean="0">
                <a:sym typeface="Wingdings"/>
              </a:rPr>
              <a:t>(|</a:t>
            </a:r>
            <a:r>
              <a:rPr lang="en-US" altLang="ja-JP" b="1" dirty="0" smtClean="0">
                <a:sym typeface="Wingdings"/>
              </a:rPr>
              <a:t>w</a:t>
            </a:r>
            <a:r>
              <a:rPr lang="en-US" altLang="ja-JP" dirty="0" smtClean="0">
                <a:sym typeface="Wingdings"/>
              </a:rPr>
              <a:t>|)</a:t>
            </a:r>
            <a:r>
              <a:rPr lang="ja-JP" altLang="en-US" dirty="0" smtClean="0">
                <a:sym typeface="Wingdings"/>
              </a:rPr>
              <a:t>を損失関数に追加</a:t>
            </a:r>
            <a:endParaRPr lang="en-US" altLang="ja-JP" dirty="0" smtClean="0">
              <a:sym typeface="Wingdings"/>
            </a:endParaRPr>
          </a:p>
          <a:p>
            <a:pPr marL="800100" lvl="1" indent="-457200">
              <a:buFont typeface="+mj-lt"/>
              <a:buAutoNum type="arabicPeriod"/>
            </a:pPr>
            <a:endParaRPr kumimoji="1" lang="en-US" altLang="ja-JP" dirty="0">
              <a:sym typeface="Wingdings"/>
            </a:endParaRPr>
          </a:p>
          <a:p>
            <a:pPr marL="514350" indent="-514350">
              <a:buFont typeface="+mj-lt"/>
              <a:buAutoNum type="arabicPeriod"/>
            </a:pPr>
            <a:r>
              <a:rPr lang="ja-JP" altLang="en-US" dirty="0" smtClean="0"/>
              <a:t>学習データから開発データ</a:t>
            </a:r>
            <a:r>
              <a:rPr lang="en-US" altLang="ja-JP" dirty="0" smtClean="0"/>
              <a:t>(validation or development set)</a:t>
            </a:r>
            <a:r>
              <a:rPr lang="ja-JP" altLang="en-US" dirty="0" smtClean="0"/>
              <a:t>を抽出し、開発セットに対し</a:t>
            </a:r>
            <a:r>
              <a:rPr lang="en-US" altLang="ja-JP" dirty="0" smtClean="0"/>
              <a:t/>
            </a:r>
            <a:br>
              <a:rPr lang="en-US" altLang="ja-JP" dirty="0" smtClean="0"/>
            </a:br>
            <a:r>
              <a:rPr lang="ja-JP" altLang="en-US" dirty="0" smtClean="0"/>
              <a:t>最適なチューニングパラメタを選択する</a:t>
            </a:r>
            <a:r>
              <a:rPr lang="en-US" altLang="ja-JP" dirty="0" smtClean="0"/>
              <a:t/>
            </a:r>
            <a:br>
              <a:rPr lang="en-US" altLang="ja-JP" dirty="0" smtClean="0"/>
            </a:br>
            <a:r>
              <a:rPr lang="ja-JP" altLang="en-US" dirty="0" smtClean="0"/>
              <a:t>　</a:t>
            </a:r>
            <a:r>
              <a:rPr kumimoji="1" lang="ja-JP" altLang="en-US" dirty="0" smtClean="0"/>
              <a:t>→交差検定</a:t>
            </a:r>
            <a:endParaRPr kumimoji="1" lang="en-US" altLang="ja-JP" dirty="0" smtClean="0"/>
          </a:p>
          <a:p>
            <a:pPr marL="514350" indent="-514350">
              <a:buFont typeface="+mj-lt"/>
              <a:buAutoNum type="arabicPeriod"/>
            </a:pPr>
            <a:r>
              <a:rPr kumimoji="1" lang="ja-JP" altLang="en-US" dirty="0" smtClean="0"/>
              <a:t>アンサンブル学習を利用する</a:t>
            </a:r>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11</a:t>
            </a:fld>
            <a:endParaRPr kumimoji="1" lang="ja-JP" altLang="en-US"/>
          </a:p>
        </p:txBody>
      </p:sp>
      <p:pic>
        <p:nvPicPr>
          <p:cNvPr id="6" name="図 5"/>
          <p:cNvPicPr>
            <a:picLocks noChangeAspect="1"/>
          </p:cNvPicPr>
          <p:nvPr/>
        </p:nvPicPr>
        <p:blipFill>
          <a:blip r:embed="rId2"/>
          <a:stretch>
            <a:fillRect/>
          </a:stretch>
        </p:blipFill>
        <p:spPr>
          <a:xfrm>
            <a:off x="5658889" y="1232055"/>
            <a:ext cx="3585800" cy="2066317"/>
          </a:xfrm>
          <a:prstGeom prst="rect">
            <a:avLst/>
          </a:prstGeom>
        </p:spPr>
      </p:pic>
    </p:spTree>
    <p:extLst>
      <p:ext uri="{BB962C8B-B14F-4D97-AF65-F5344CB8AC3E}">
        <p14:creationId xmlns:p14="http://schemas.microsoft.com/office/powerpoint/2010/main" val="980770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交差検定</a:t>
            </a:r>
            <a:endParaRPr kumimoji="1" lang="ja-JP" altLang="en-US" dirty="0"/>
          </a:p>
        </p:txBody>
      </p:sp>
      <p:sp>
        <p:nvSpPr>
          <p:cNvPr id="3" name="コンテンツ プレースホルダー 2"/>
          <p:cNvSpPr>
            <a:spLocks noGrp="1"/>
          </p:cNvSpPr>
          <p:nvPr>
            <p:ph idx="1"/>
          </p:nvPr>
        </p:nvSpPr>
        <p:spPr>
          <a:xfrm>
            <a:off x="1273628" y="1325564"/>
            <a:ext cx="7573509" cy="5489304"/>
          </a:xfrm>
        </p:spPr>
        <p:txBody>
          <a:bodyPr>
            <a:normAutofit/>
          </a:bodyPr>
          <a:lstStyle/>
          <a:p>
            <a:r>
              <a:rPr lang="ja-JP" altLang="en-US" dirty="0" smtClean="0"/>
              <a:t>モデルの</a:t>
            </a:r>
            <a:r>
              <a:rPr lang="ja-JP" altLang="en-US" b="1" dirty="0" smtClean="0">
                <a:solidFill>
                  <a:srgbClr val="FF0000"/>
                </a:solidFill>
              </a:rPr>
              <a:t>汎化性能</a:t>
            </a:r>
            <a:r>
              <a:rPr lang="ja-JP" altLang="en-US" dirty="0" smtClean="0"/>
              <a:t>を評価するための手法</a:t>
            </a:r>
            <a:endParaRPr lang="en-US" altLang="ja-JP" dirty="0" smtClean="0"/>
          </a:p>
          <a:p>
            <a:r>
              <a:rPr lang="ja-JP" altLang="en-US" dirty="0" smtClean="0"/>
              <a:t>学習データを</a:t>
            </a:r>
            <a:r>
              <a:rPr lang="en-US" altLang="ja-JP" dirty="0" smtClean="0"/>
              <a:t> K </a:t>
            </a:r>
            <a:r>
              <a:rPr lang="ja-JP" altLang="en-US" dirty="0" smtClean="0"/>
              <a:t>セットに分割し、</a:t>
            </a:r>
            <a:r>
              <a:rPr lang="en-US" altLang="ja-JP" dirty="0" smtClean="0"/>
              <a:t>K-1 </a:t>
            </a:r>
            <a:r>
              <a:rPr lang="ja-JP" altLang="en-US" dirty="0" smtClean="0"/>
              <a:t>個の学習セットで学習、残り１セットで評価する</a:t>
            </a:r>
            <a:endParaRPr lang="en-US" altLang="ja-JP" dirty="0" smtClean="0"/>
          </a:p>
          <a:p>
            <a:r>
              <a:rPr lang="ja-JP" altLang="en-US" dirty="0" smtClean="0"/>
              <a:t>以上を組み合わせを変えて</a:t>
            </a:r>
            <a:r>
              <a:rPr lang="en-US" altLang="ja-JP" dirty="0" smtClean="0"/>
              <a:t> K </a:t>
            </a:r>
            <a:r>
              <a:rPr lang="ja-JP" altLang="en-US" dirty="0" smtClean="0"/>
              <a:t>通り評価し、その平均値を</a:t>
            </a:r>
            <a:r>
              <a:rPr lang="ja-JP" altLang="en-US" b="1" dirty="0" smtClean="0">
                <a:solidFill>
                  <a:srgbClr val="FF0000"/>
                </a:solidFill>
              </a:rPr>
              <a:t>汎化性能誤差</a:t>
            </a:r>
            <a:r>
              <a:rPr lang="ja-JP" altLang="en-US" dirty="0" smtClean="0"/>
              <a:t>とする</a:t>
            </a:r>
            <a:r>
              <a:rPr lang="en-US" altLang="ja-JP" dirty="0"/>
              <a:t/>
            </a:r>
            <a:br>
              <a:rPr lang="en-US" altLang="ja-JP" dirty="0"/>
            </a:br>
            <a:r>
              <a:rPr lang="en-US" altLang="ja-JP" dirty="0" smtClean="0"/>
              <a:t/>
            </a:r>
            <a:br>
              <a:rPr lang="en-US" altLang="ja-JP" dirty="0" smtClean="0"/>
            </a:br>
            <a:r>
              <a:rPr lang="en-US" altLang="ja-JP" dirty="0" smtClean="0"/>
              <a:t/>
            </a:r>
            <a:br>
              <a:rPr lang="en-US" altLang="ja-JP" dirty="0" smtClean="0"/>
            </a:br>
            <a:r>
              <a:rPr lang="en-US" altLang="ja-JP" dirty="0" smtClean="0"/>
              <a:t/>
            </a:r>
            <a:br>
              <a:rPr lang="en-US" altLang="ja-JP" dirty="0" smtClean="0"/>
            </a:br>
            <a:endParaRPr kumimoji="1" lang="en-US" altLang="ja-JP" dirty="0" smtClean="0"/>
          </a:p>
          <a:p>
            <a:r>
              <a:rPr kumimoji="1" lang="ja-JP" altLang="en-US" dirty="0" smtClean="0"/>
              <a:t>上の例は</a:t>
            </a:r>
            <a:r>
              <a:rPr lang="en-US" altLang="ja-JP" dirty="0" smtClean="0">
                <a:solidFill>
                  <a:srgbClr val="FF0000"/>
                </a:solidFill>
              </a:rPr>
              <a:t>4</a:t>
            </a:r>
            <a:r>
              <a:rPr lang="ja-JP" altLang="en-US" dirty="0" smtClean="0">
                <a:solidFill>
                  <a:srgbClr val="FF0000"/>
                </a:solidFill>
              </a:rPr>
              <a:t>重交差交差検定</a:t>
            </a:r>
            <a:r>
              <a:rPr lang="en-US" altLang="ja-JP" dirty="0" smtClean="0">
                <a:solidFill>
                  <a:srgbClr val="FF0000"/>
                </a:solidFill>
              </a:rPr>
              <a:t> </a:t>
            </a:r>
            <a:br>
              <a:rPr lang="en-US" altLang="ja-JP" dirty="0" smtClean="0">
                <a:solidFill>
                  <a:srgbClr val="FF0000"/>
                </a:solidFill>
              </a:rPr>
            </a:br>
            <a:r>
              <a:rPr lang="en-US" altLang="ja-JP" dirty="0" smtClean="0">
                <a:solidFill>
                  <a:srgbClr val="FF0000"/>
                </a:solidFill>
              </a:rPr>
              <a:t>(5-folded cross validation) </a:t>
            </a:r>
            <a:r>
              <a:rPr lang="ja-JP" altLang="en-US" dirty="0" smtClean="0"/>
              <a:t>と呼ばれる</a:t>
            </a:r>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12</a:t>
            </a:fld>
            <a:endParaRPr kumimoji="1" lang="ja-JP" altLang="en-US"/>
          </a:p>
        </p:txBody>
      </p:sp>
      <p:pic>
        <p:nvPicPr>
          <p:cNvPr id="6" name="図 5"/>
          <p:cNvPicPr>
            <a:picLocks noChangeAspect="1"/>
          </p:cNvPicPr>
          <p:nvPr/>
        </p:nvPicPr>
        <p:blipFill>
          <a:blip r:embed="rId2"/>
          <a:stretch>
            <a:fillRect/>
          </a:stretch>
        </p:blipFill>
        <p:spPr>
          <a:xfrm>
            <a:off x="3289539" y="3981250"/>
            <a:ext cx="2564921" cy="1580312"/>
          </a:xfrm>
          <a:prstGeom prst="rect">
            <a:avLst/>
          </a:prstGeom>
        </p:spPr>
      </p:pic>
    </p:spTree>
    <p:extLst>
      <p:ext uri="{BB962C8B-B14F-4D97-AF65-F5344CB8AC3E}">
        <p14:creationId xmlns:p14="http://schemas.microsoft.com/office/powerpoint/2010/main" val="126946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3542" y="-54430"/>
            <a:ext cx="9122229" cy="1325563"/>
          </a:xfrm>
        </p:spPr>
        <p:txBody>
          <a:bodyPr/>
          <a:lstStyle/>
          <a:p>
            <a:r>
              <a:rPr kumimoji="1" lang="ja-JP" altLang="en-US" dirty="0" smtClean="0"/>
              <a:t>ちょっと</a:t>
            </a:r>
            <a:r>
              <a:rPr kumimoji="1" lang="ja-JP" altLang="en-US" smtClean="0"/>
              <a:t>難しい話</a:t>
            </a:r>
            <a:r>
              <a:rPr lang="ja-JP" altLang="en-US"/>
              <a:t>：</a:t>
            </a:r>
            <a:r>
              <a:rPr kumimoji="1" lang="ja-JP" altLang="en-US" smtClean="0"/>
              <a:t>バイアス・バリアンス</a:t>
            </a:r>
            <a:r>
              <a:rPr kumimoji="1" lang="ja-JP" altLang="en-US" dirty="0" smtClean="0"/>
              <a:t>分解</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141514" y="1325563"/>
                <a:ext cx="8868911" cy="5815466"/>
              </a:xfrm>
            </p:spPr>
            <p:txBody>
              <a:bodyPr>
                <a:normAutofit/>
              </a:bodyPr>
              <a:lstStyle/>
              <a:p>
                <a:r>
                  <a:rPr lang="ja-JP" altLang="en-US" sz="2000" dirty="0" smtClean="0">
                    <a:hlinkClick r:id="rId2" tooltip="モデル (2854d)"/>
                  </a:rPr>
                  <a:t>モデル</a:t>
                </a:r>
                <a:r>
                  <a:rPr lang="ja-JP" altLang="en-US" sz="2000" dirty="0"/>
                  <a:t> </a:t>
                </a:r>
                <a:r>
                  <a:rPr lang="en-US" altLang="ja-JP" sz="2000" dirty="0"/>
                  <a:t> </a:t>
                </a:r>
                <a14:m>
                  <m:oMath xmlns:m="http://schemas.openxmlformats.org/officeDocument/2006/math">
                    <m:r>
                      <m:rPr>
                        <m:sty m:val="p"/>
                      </m:rPr>
                      <a:rPr lang="en-US" altLang="ja-JP" sz="2000" b="0" i="0" smtClean="0">
                        <a:latin typeface="Cambria Math" charset="0"/>
                      </a:rPr>
                      <m:t>y</m:t>
                    </m:r>
                    <m:r>
                      <a:rPr lang="en-US" altLang="ja-JP" sz="2000" b="0" i="0" smtClean="0">
                        <a:latin typeface="Cambria Math" charset="0"/>
                      </a:rPr>
                      <m:t>=</m:t>
                    </m:r>
                    <m:r>
                      <a:rPr lang="en-US" altLang="ja-JP" sz="2000" b="0" i="1" smtClean="0">
                        <a:latin typeface="Cambria Math" charset="0"/>
                      </a:rPr>
                      <m:t>𝑓</m:t>
                    </m:r>
                    <m:d>
                      <m:dPr>
                        <m:ctrlPr>
                          <a:rPr lang="en-US" altLang="ja-JP" sz="2000" b="0" i="1" smtClean="0">
                            <a:latin typeface="Cambria Math" charset="0"/>
                          </a:rPr>
                        </m:ctrlPr>
                      </m:dPr>
                      <m:e>
                        <m:r>
                          <a:rPr lang="en-US" altLang="ja-JP" sz="2000" b="0" i="1" smtClean="0">
                            <a:latin typeface="Cambria Math" charset="0"/>
                          </a:rPr>
                          <m:t>𝑥</m:t>
                        </m:r>
                      </m:e>
                    </m:d>
                    <m:r>
                      <a:rPr lang="en-US" altLang="ja-JP" sz="2000" b="0" i="1" smtClean="0">
                        <a:latin typeface="Cambria Math" charset="0"/>
                      </a:rPr>
                      <m:t>+</m:t>
                    </m:r>
                    <m:r>
                      <a:rPr lang="en-US" altLang="ja-JP" sz="2000" b="0" i="1" smtClean="0">
                        <a:latin typeface="Cambria Math" charset="0"/>
                        <a:ea typeface="Cambria Math" charset="0"/>
                        <a:cs typeface="Cambria Math" charset="0"/>
                      </a:rPr>
                      <m:t>𝜀</m:t>
                    </m:r>
                  </m:oMath>
                </a14:m>
                <a:r>
                  <a:rPr lang="ja-JP" altLang="en-US" sz="2000" dirty="0"/>
                  <a:t> </a:t>
                </a:r>
                <a:r>
                  <a:rPr lang="ja-JP" altLang="en-US" sz="2000" dirty="0" smtClean="0"/>
                  <a:t>から学習セット</a:t>
                </a:r>
                <a:r>
                  <a:rPr lang="ja-JP" altLang="en-US" sz="2000" dirty="0"/>
                  <a:t> </a:t>
                </a:r>
                <a:r>
                  <a:rPr lang="en-US" altLang="ja-JP" sz="2000" dirty="0"/>
                  <a:t>T</a:t>
                </a:r>
                <a:r>
                  <a:rPr lang="ja-JP" altLang="en-US" sz="2000" dirty="0"/>
                  <a:t> が生成されたとする． </a:t>
                </a:r>
                <a:endParaRPr lang="en-US" altLang="ja-JP" sz="2000" dirty="0" smtClean="0"/>
              </a:p>
              <a:p>
                <a:r>
                  <a:rPr lang="ja-JP" altLang="en-US" sz="2000" dirty="0" smtClean="0"/>
                  <a:t>ただし，</a:t>
                </a:r>
                <a14:m>
                  <m:oMath xmlns:m="http://schemas.openxmlformats.org/officeDocument/2006/math">
                    <m:r>
                      <a:rPr lang="en-US" altLang="ja-JP" sz="2000" i="1">
                        <a:latin typeface="Cambria Math" charset="0"/>
                        <a:ea typeface="Cambria Math" charset="0"/>
                        <a:cs typeface="Cambria Math" charset="0"/>
                      </a:rPr>
                      <m:t>𝜀</m:t>
                    </m:r>
                    <m:r>
                      <a:rPr lang="en-US" altLang="ja-JP" sz="2000" i="1">
                        <a:latin typeface="Cambria Math" charset="0"/>
                        <a:ea typeface="Cambria Math" charset="0"/>
                        <a:cs typeface="Cambria Math" charset="0"/>
                      </a:rPr>
                      <m:t> </m:t>
                    </m:r>
                  </m:oMath>
                </a14:m>
                <a:r>
                  <a:rPr lang="ja-JP" altLang="en-US" sz="2000" dirty="0" smtClean="0"/>
                  <a:t>は</a:t>
                </a:r>
                <a:r>
                  <a:rPr lang="ja-JP" altLang="en-US" sz="2000" dirty="0">
                    <a:hlinkClick r:id="rId3" tooltip="正規分布 (2854d)"/>
                  </a:rPr>
                  <a:t>正規分布</a:t>
                </a:r>
                <a:r>
                  <a:rPr lang="ja-JP" altLang="en-US" sz="2000" dirty="0"/>
                  <a:t> </a:t>
                </a:r>
                <a:r>
                  <a:rPr lang="en-US" altLang="ja-JP" sz="2000" dirty="0">
                    <a:ea typeface="Cambria Math" charset="0"/>
                    <a:cs typeface="Cambria Math" charset="0"/>
                  </a:rPr>
                  <a:t> </a:t>
                </a:r>
                <a14:m>
                  <m:oMath xmlns:m="http://schemas.openxmlformats.org/officeDocument/2006/math">
                    <m:r>
                      <a:rPr lang="en-US" altLang="ja-JP" sz="2000" b="0" i="1" smtClean="0">
                        <a:latin typeface="Cambria Math" charset="0"/>
                        <a:ea typeface="Cambria Math" charset="0"/>
                        <a:cs typeface="Cambria Math" charset="0"/>
                      </a:rPr>
                      <m:t>𝑁</m:t>
                    </m:r>
                    <m:r>
                      <a:rPr lang="en-US" altLang="ja-JP" sz="2000" b="0" i="1" smtClean="0">
                        <a:latin typeface="Cambria Math" charset="0"/>
                        <a:ea typeface="Cambria Math" charset="0"/>
                        <a:cs typeface="Cambria Math" charset="0"/>
                      </a:rPr>
                      <m:t>(0,</m:t>
                    </m:r>
                    <m:sSup>
                      <m:sSupPr>
                        <m:ctrlPr>
                          <a:rPr lang="en-US" altLang="ja-JP" sz="2000" b="0" i="1" smtClean="0">
                            <a:latin typeface="Cambria Math" charset="0"/>
                            <a:ea typeface="Cambria Math" charset="0"/>
                            <a:cs typeface="Cambria Math" charset="0"/>
                          </a:rPr>
                        </m:ctrlPr>
                      </m:sSupPr>
                      <m:e>
                        <m:r>
                          <a:rPr lang="en-US" altLang="ja-JP" sz="2000" b="0" i="1" smtClean="0">
                            <a:latin typeface="Cambria Math" charset="0"/>
                            <a:ea typeface="Cambria Math" charset="0"/>
                            <a:cs typeface="Cambria Math" charset="0"/>
                          </a:rPr>
                          <m:t>𝜎</m:t>
                        </m:r>
                      </m:e>
                      <m:sup>
                        <m:r>
                          <a:rPr lang="en-US" altLang="ja-JP" sz="2000" b="0" i="1" smtClean="0">
                            <a:latin typeface="Cambria Math" charset="0"/>
                            <a:ea typeface="Cambria Math" charset="0"/>
                            <a:cs typeface="Cambria Math" charset="0"/>
                          </a:rPr>
                          <m:t>2</m:t>
                        </m:r>
                      </m:sup>
                    </m:sSup>
                    <m:r>
                      <a:rPr lang="en-US" altLang="ja-JP" sz="2000" b="0" i="1" smtClean="0">
                        <a:latin typeface="Cambria Math" charset="0"/>
                        <a:ea typeface="Cambria Math" charset="0"/>
                        <a:cs typeface="Cambria Math" charset="0"/>
                      </a:rPr>
                      <m:t>)</m:t>
                    </m:r>
                  </m:oMath>
                </a14:m>
                <a:r>
                  <a:rPr lang="ja-JP" altLang="en-US" sz="2000" dirty="0" smtClean="0"/>
                  <a:t>に</a:t>
                </a:r>
                <a:r>
                  <a:rPr lang="ja-JP" altLang="en-US" sz="2000" dirty="0"/>
                  <a:t>従う真のエラー</a:t>
                </a:r>
                <a:r>
                  <a:rPr lang="ja-JP" altLang="en-US" sz="2000" dirty="0" smtClean="0"/>
                  <a:t>項</a:t>
                </a:r>
                <a:endParaRPr lang="en-US" altLang="ja-JP" sz="2000" dirty="0" smtClean="0"/>
              </a:p>
              <a:p>
                <a:r>
                  <a:rPr lang="ja-JP" altLang="en-US" sz="2000" dirty="0" smtClean="0"/>
                  <a:t>この</a:t>
                </a:r>
                <a:r>
                  <a:rPr lang="ja-JP" altLang="en-US" sz="2000" dirty="0"/>
                  <a:t>学習セット</a:t>
                </a:r>
                <a:r>
                  <a:rPr lang="ja-JP" altLang="en-US" sz="2000" dirty="0" smtClean="0"/>
                  <a:t>から何らかの手法でモデル</a:t>
                </a:r>
                <a:r>
                  <a:rPr lang="en-US" altLang="ja-JP" sz="2000" dirty="0" smtClean="0"/>
                  <a:t> </a:t>
                </a:r>
                <a14:m>
                  <m:oMath xmlns:m="http://schemas.openxmlformats.org/officeDocument/2006/math">
                    <m:acc>
                      <m:accPr>
                        <m:chr m:val="̃"/>
                        <m:ctrlPr>
                          <a:rPr lang="en-US" altLang="ja-JP" sz="2000" b="0" i="1" smtClean="0">
                            <a:latin typeface="Cambria Math" charset="0"/>
                          </a:rPr>
                        </m:ctrlPr>
                      </m:accPr>
                      <m:e>
                        <m:r>
                          <a:rPr lang="en-US" altLang="ja-JP" sz="2000" b="0" i="1" smtClean="0">
                            <a:latin typeface="Cambria Math" charset="0"/>
                          </a:rPr>
                          <m:t>𝑓</m:t>
                        </m:r>
                      </m:e>
                    </m:acc>
                  </m:oMath>
                </a14:m>
                <a:r>
                  <a:rPr lang="en-US" altLang="ja-JP" sz="2000" dirty="0" smtClean="0"/>
                  <a:t>(x</a:t>
                </a:r>
                <a:r>
                  <a:rPr lang="en-US" altLang="ja-JP" sz="2000" dirty="0"/>
                  <a:t>)</a:t>
                </a:r>
                <a:r>
                  <a:rPr lang="ja-JP" altLang="en-US" sz="2000" dirty="0"/>
                  <a:t> を推定したとする．</a:t>
                </a:r>
              </a:p>
              <a:p>
                <a:r>
                  <a:rPr lang="ja-JP" altLang="en-US" sz="2000" dirty="0"/>
                  <a:t>このとき，点 </a:t>
                </a:r>
                <a:r>
                  <a:rPr lang="en-US" altLang="ja-JP" sz="2000" dirty="0"/>
                  <a:t>x</a:t>
                </a:r>
                <a:r>
                  <a:rPr lang="ja-JP" altLang="en-US" sz="2000" dirty="0"/>
                  <a:t> の</a:t>
                </a:r>
                <a:r>
                  <a:rPr lang="ja-JP" altLang="en-US" sz="2000" dirty="0">
                    <a:hlinkClick r:id="rId4" tooltip="汎化誤差 (1395d)"/>
                  </a:rPr>
                  <a:t>汎化誤差</a:t>
                </a:r>
                <a:r>
                  <a:rPr lang="ja-JP" altLang="en-US" sz="2000" dirty="0"/>
                  <a:t>を最小</a:t>
                </a:r>
                <a:r>
                  <a:rPr lang="en-US" altLang="ja-JP" sz="2000" dirty="0"/>
                  <a:t>2</a:t>
                </a:r>
                <a:r>
                  <a:rPr lang="ja-JP" altLang="en-US" sz="2000" dirty="0"/>
                  <a:t>乗</a:t>
                </a:r>
                <a:r>
                  <a:rPr lang="ja-JP" altLang="en-US" sz="2000" dirty="0" smtClean="0"/>
                  <a:t>で定義すると以下が導出できる</a:t>
                </a:r>
                <a:r>
                  <a:rPr lang="en-US" altLang="ja-JP" sz="2000" dirty="0" smtClean="0"/>
                  <a:t/>
                </a:r>
                <a:br>
                  <a:rPr lang="en-US" altLang="ja-JP" sz="2000" dirty="0" smtClean="0"/>
                </a:br>
                <a14:m>
                  <m:oMath xmlns:m="http://schemas.openxmlformats.org/officeDocument/2006/math">
                    <m:r>
                      <m:rPr>
                        <m:sty m:val="p"/>
                      </m:rPr>
                      <a:rPr lang="en-US" altLang="ja-JP" sz="2000" b="0" i="0" smtClean="0">
                        <a:latin typeface="Cambria Math" charset="0"/>
                        <a:ea typeface="Cambria Math" charset="0"/>
                        <a:cs typeface="Cambria Math" charset="0"/>
                      </a:rPr>
                      <m:t>E</m:t>
                    </m:r>
                    <m:d>
                      <m:dPr>
                        <m:begChr m:val="["/>
                        <m:endChr m:val="]"/>
                        <m:ctrlPr>
                          <a:rPr lang="en-US" altLang="ja-JP" sz="2000" b="0" i="0" smtClean="0">
                            <a:latin typeface="Cambria Math" charset="0"/>
                            <a:ea typeface="Cambria Math" charset="0"/>
                            <a:cs typeface="Cambria Math" charset="0"/>
                          </a:rPr>
                        </m:ctrlPr>
                      </m:dPr>
                      <m:e>
                        <m:sSup>
                          <m:sSupPr>
                            <m:ctrlPr>
                              <a:rPr lang="en-US" altLang="ja-JP" sz="2000" b="0" i="1" smtClean="0">
                                <a:latin typeface="Cambria Math" charset="0"/>
                                <a:ea typeface="Cambria Math" charset="0"/>
                                <a:cs typeface="Cambria Math" charset="0"/>
                              </a:rPr>
                            </m:ctrlPr>
                          </m:sSupPr>
                          <m:e>
                            <m:d>
                              <m:dPr>
                                <m:ctrlPr>
                                  <a:rPr lang="en-US" altLang="ja-JP" sz="2000" i="1">
                                    <a:latin typeface="Cambria Math" charset="0"/>
                                  </a:rPr>
                                </m:ctrlPr>
                              </m:dPr>
                              <m:e>
                                <m:r>
                                  <a:rPr lang="en-US" altLang="ja-JP" sz="2000" i="1">
                                    <a:latin typeface="Cambria Math" charset="0"/>
                                    <a:ea typeface="Cambria Math" charset="0"/>
                                    <a:cs typeface="Cambria Math" charset="0"/>
                                  </a:rPr>
                                  <m:t>𝑦</m:t>
                                </m:r>
                                <m:r>
                                  <a:rPr lang="en-US" altLang="ja-JP" sz="2000" i="1">
                                    <a:latin typeface="Cambria Math" charset="0"/>
                                    <a:ea typeface="Cambria Math" charset="0"/>
                                    <a:cs typeface="Cambria Math" charset="0"/>
                                  </a:rPr>
                                  <m:t>−</m:t>
                                </m:r>
                                <m:acc>
                                  <m:accPr>
                                    <m:chr m:val="̃"/>
                                    <m:ctrlPr>
                                      <a:rPr lang="en-US" altLang="ja-JP" sz="2000" i="1">
                                        <a:latin typeface="Cambria Math" charset="0"/>
                                      </a:rPr>
                                    </m:ctrlPr>
                                  </m:accPr>
                                  <m:e>
                                    <m:r>
                                      <a:rPr lang="en-US" altLang="ja-JP" sz="2000" i="1">
                                        <a:latin typeface="Cambria Math" charset="0"/>
                                      </a:rPr>
                                      <m:t>𝑓</m:t>
                                    </m:r>
                                  </m:e>
                                </m:acc>
                                <m:d>
                                  <m:dPr>
                                    <m:ctrlPr>
                                      <a:rPr lang="en-US" altLang="ja-JP" sz="2000" b="0" i="1" smtClean="0">
                                        <a:latin typeface="Cambria Math" charset="0"/>
                                      </a:rPr>
                                    </m:ctrlPr>
                                  </m:dPr>
                                  <m:e>
                                    <m:r>
                                      <a:rPr lang="en-US" altLang="ja-JP" sz="2000" i="1">
                                        <a:latin typeface="Cambria Math" charset="0"/>
                                      </a:rPr>
                                      <m:t>𝑥</m:t>
                                    </m:r>
                                  </m:e>
                                </m:d>
                              </m:e>
                            </m:d>
                          </m:e>
                          <m:sup>
                            <m:r>
                              <a:rPr lang="en-US" altLang="ja-JP" sz="2000" b="0" i="1" smtClean="0">
                                <a:latin typeface="Cambria Math" charset="0"/>
                                <a:ea typeface="Cambria Math" charset="0"/>
                                <a:cs typeface="Cambria Math" charset="0"/>
                              </a:rPr>
                              <m:t>2</m:t>
                            </m:r>
                          </m:sup>
                        </m:sSup>
                      </m:e>
                    </m:d>
                    <m:r>
                      <a:rPr lang="en-US" altLang="ja-JP" sz="2000" b="0" i="0" smtClean="0">
                        <a:latin typeface="Cambria Math" charset="0"/>
                        <a:ea typeface="Cambria Math" charset="0"/>
                        <a:cs typeface="Cambria Math" charset="0"/>
                      </a:rPr>
                      <m:t>=</m:t>
                    </m:r>
                    <m:sSup>
                      <m:sSupPr>
                        <m:ctrlPr>
                          <a:rPr lang="en-US" altLang="ja-JP" sz="2000" i="1">
                            <a:latin typeface="Cambria Math" charset="0"/>
                            <a:ea typeface="Cambria Math" charset="0"/>
                            <a:cs typeface="Cambria Math" charset="0"/>
                          </a:rPr>
                        </m:ctrlPr>
                      </m:sSupPr>
                      <m:e>
                        <m:r>
                          <a:rPr lang="en-US" altLang="ja-JP" sz="2000" i="1">
                            <a:latin typeface="Cambria Math" charset="0"/>
                            <a:ea typeface="Cambria Math" charset="0"/>
                            <a:cs typeface="Cambria Math" charset="0"/>
                          </a:rPr>
                          <m:t>𝜎</m:t>
                        </m:r>
                      </m:e>
                      <m:sup>
                        <m:r>
                          <a:rPr lang="en-US" altLang="ja-JP" sz="2000" i="1">
                            <a:latin typeface="Cambria Math" charset="0"/>
                            <a:ea typeface="Cambria Math" charset="0"/>
                            <a:cs typeface="Cambria Math" charset="0"/>
                          </a:rPr>
                          <m:t>2</m:t>
                        </m:r>
                      </m:sup>
                    </m:sSup>
                    <m:r>
                      <a:rPr lang="en-US" altLang="ja-JP" sz="2000" b="0" i="1" smtClean="0">
                        <a:latin typeface="Cambria Math" charset="0"/>
                        <a:ea typeface="Cambria Math" charset="0"/>
                        <a:cs typeface="Cambria Math" charset="0"/>
                      </a:rPr>
                      <m:t>+</m:t>
                    </m:r>
                    <m:sSup>
                      <m:sSupPr>
                        <m:ctrlPr>
                          <a:rPr lang="en-US" altLang="ja-JP" sz="2000" i="1">
                            <a:latin typeface="Cambria Math" charset="0"/>
                            <a:ea typeface="Cambria Math" charset="0"/>
                            <a:cs typeface="Cambria Math" charset="0"/>
                          </a:rPr>
                        </m:ctrlPr>
                      </m:sSupPr>
                      <m:e>
                        <m:d>
                          <m:dPr>
                            <m:ctrlPr>
                              <a:rPr lang="en-US" altLang="ja-JP" sz="2000" i="1">
                                <a:latin typeface="Cambria Math" charset="0"/>
                              </a:rPr>
                            </m:ctrlPr>
                          </m:dPr>
                          <m:e>
                            <m:sSub>
                              <m:sSubPr>
                                <m:ctrlPr>
                                  <a:rPr lang="en-US" altLang="ja-JP" sz="2000" i="1" smtClean="0">
                                    <a:latin typeface="Cambria Math" charset="0"/>
                                  </a:rPr>
                                </m:ctrlPr>
                              </m:sSubPr>
                              <m:e>
                                <m:r>
                                  <a:rPr lang="en-US" altLang="ja-JP" sz="2000" b="0" i="1" smtClean="0">
                                    <a:latin typeface="Cambria Math" charset="0"/>
                                  </a:rPr>
                                  <m:t>𝐸</m:t>
                                </m:r>
                              </m:e>
                              <m:sub>
                                <m:r>
                                  <a:rPr lang="en-US" altLang="ja-JP" sz="2000" b="0" i="1" smtClean="0">
                                    <a:latin typeface="Cambria Math" charset="0"/>
                                  </a:rPr>
                                  <m:t>𝑇</m:t>
                                </m:r>
                              </m:sub>
                            </m:sSub>
                            <m:d>
                              <m:dPr>
                                <m:begChr m:val="["/>
                                <m:endChr m:val="]"/>
                                <m:ctrlPr>
                                  <a:rPr lang="en-US" altLang="ja-JP" sz="2000" b="0" i="1" smtClean="0">
                                    <a:latin typeface="Cambria Math" charset="0"/>
                                  </a:rPr>
                                </m:ctrlPr>
                              </m:dPr>
                              <m:e>
                                <m:acc>
                                  <m:accPr>
                                    <m:chr m:val="̃"/>
                                    <m:ctrlPr>
                                      <a:rPr lang="en-US" altLang="ja-JP" sz="2000" i="1">
                                        <a:latin typeface="Cambria Math" charset="0"/>
                                      </a:rPr>
                                    </m:ctrlPr>
                                  </m:accPr>
                                  <m:e>
                                    <m:r>
                                      <a:rPr lang="en-US" altLang="ja-JP" sz="2000" i="1">
                                        <a:latin typeface="Cambria Math" charset="0"/>
                                      </a:rPr>
                                      <m:t>𝑓</m:t>
                                    </m:r>
                                  </m:e>
                                </m:acc>
                                <m:d>
                                  <m:dPr>
                                    <m:ctrlPr>
                                      <a:rPr lang="en-US" altLang="ja-JP" sz="2000" i="1">
                                        <a:latin typeface="Cambria Math" charset="0"/>
                                      </a:rPr>
                                    </m:ctrlPr>
                                  </m:dPr>
                                  <m:e>
                                    <m:r>
                                      <a:rPr lang="en-US" altLang="ja-JP" sz="2000" i="1">
                                        <a:latin typeface="Cambria Math" charset="0"/>
                                      </a:rPr>
                                      <m:t>𝑥</m:t>
                                    </m:r>
                                  </m:e>
                                </m:d>
                              </m:e>
                            </m:d>
                            <m:r>
                              <a:rPr lang="en-US" altLang="ja-JP" sz="2000" b="0" i="1" smtClean="0">
                                <a:latin typeface="Cambria Math" charset="0"/>
                              </a:rPr>
                              <m:t>−</m:t>
                            </m:r>
                            <m:r>
                              <a:rPr lang="en-US" altLang="ja-JP" sz="2000" b="0" i="1" smtClean="0">
                                <a:latin typeface="Cambria Math" charset="0"/>
                              </a:rPr>
                              <m:t>𝑓</m:t>
                            </m:r>
                            <m:r>
                              <a:rPr lang="en-US" altLang="ja-JP" sz="2000" b="0" i="1" smtClean="0">
                                <a:latin typeface="Cambria Math" charset="0"/>
                              </a:rPr>
                              <m:t>(</m:t>
                            </m:r>
                            <m:r>
                              <a:rPr lang="en-US" altLang="ja-JP" sz="2000" b="0" i="1" smtClean="0">
                                <a:latin typeface="Cambria Math" charset="0"/>
                              </a:rPr>
                              <m:t>𝑥</m:t>
                            </m:r>
                            <m:r>
                              <a:rPr lang="en-US" altLang="ja-JP" sz="2000" b="0" i="1" smtClean="0">
                                <a:latin typeface="Cambria Math" charset="0"/>
                              </a:rPr>
                              <m:t>)</m:t>
                            </m:r>
                          </m:e>
                        </m:d>
                      </m:e>
                      <m:sup>
                        <m:r>
                          <a:rPr lang="en-US" altLang="ja-JP" sz="2000" i="1">
                            <a:latin typeface="Cambria Math" charset="0"/>
                            <a:ea typeface="Cambria Math" charset="0"/>
                            <a:cs typeface="Cambria Math" charset="0"/>
                          </a:rPr>
                          <m:t>2</m:t>
                        </m:r>
                      </m:sup>
                    </m:sSup>
                    <m:r>
                      <a:rPr lang="en-US" altLang="ja-JP" sz="2000" b="0" i="1" smtClean="0">
                        <a:latin typeface="Cambria Math" charset="0"/>
                        <a:ea typeface="Cambria Math" charset="0"/>
                        <a:cs typeface="Cambria Math" charset="0"/>
                      </a:rPr>
                      <m:t>+</m:t>
                    </m:r>
                    <m:sSub>
                      <m:sSubPr>
                        <m:ctrlPr>
                          <a:rPr lang="en-US" altLang="ja-JP" sz="2000" i="1">
                            <a:latin typeface="Cambria Math" charset="0"/>
                          </a:rPr>
                        </m:ctrlPr>
                      </m:sSubPr>
                      <m:e>
                        <m:r>
                          <a:rPr lang="en-US" altLang="ja-JP" sz="2000" i="1">
                            <a:latin typeface="Cambria Math" charset="0"/>
                          </a:rPr>
                          <m:t>𝐸</m:t>
                        </m:r>
                      </m:e>
                      <m:sub>
                        <m:r>
                          <a:rPr lang="en-US" altLang="ja-JP" sz="2000" i="1">
                            <a:latin typeface="Cambria Math" charset="0"/>
                          </a:rPr>
                          <m:t>𝑇</m:t>
                        </m:r>
                      </m:sub>
                    </m:sSub>
                    <m:d>
                      <m:dPr>
                        <m:begChr m:val="["/>
                        <m:endChr m:val="]"/>
                        <m:ctrlPr>
                          <a:rPr lang="mr-IN" altLang="ja-JP" sz="2000" i="1" smtClean="0">
                            <a:latin typeface="Cambria Math" charset="0"/>
                          </a:rPr>
                        </m:ctrlPr>
                      </m:dPr>
                      <m:e>
                        <m:sSup>
                          <m:sSupPr>
                            <m:ctrlPr>
                              <a:rPr lang="en-US" altLang="ja-JP" sz="2000" i="1">
                                <a:latin typeface="Cambria Math" charset="0"/>
                                <a:ea typeface="Cambria Math" charset="0"/>
                                <a:cs typeface="Cambria Math" charset="0"/>
                              </a:rPr>
                            </m:ctrlPr>
                          </m:sSupPr>
                          <m:e>
                            <m:d>
                              <m:dPr>
                                <m:ctrlPr>
                                  <a:rPr lang="en-US" altLang="ja-JP" sz="2000" i="1">
                                    <a:latin typeface="Cambria Math" charset="0"/>
                                  </a:rPr>
                                </m:ctrlPr>
                              </m:dPr>
                              <m:e>
                                <m:acc>
                                  <m:accPr>
                                    <m:chr m:val="̃"/>
                                    <m:ctrlPr>
                                      <a:rPr lang="en-US" altLang="ja-JP" sz="2000" i="1">
                                        <a:latin typeface="Cambria Math" charset="0"/>
                                      </a:rPr>
                                    </m:ctrlPr>
                                  </m:accPr>
                                  <m:e>
                                    <m:r>
                                      <a:rPr lang="en-US" altLang="ja-JP" sz="2000" i="1">
                                        <a:latin typeface="Cambria Math" charset="0"/>
                                      </a:rPr>
                                      <m:t>𝑓</m:t>
                                    </m:r>
                                  </m:e>
                                </m:acc>
                                <m:d>
                                  <m:dPr>
                                    <m:ctrlPr>
                                      <a:rPr lang="en-US" altLang="ja-JP" sz="2000" i="1">
                                        <a:latin typeface="Cambria Math" charset="0"/>
                                      </a:rPr>
                                    </m:ctrlPr>
                                  </m:dPr>
                                  <m:e>
                                    <m:r>
                                      <a:rPr lang="en-US" altLang="ja-JP" sz="2000" i="1">
                                        <a:latin typeface="Cambria Math" charset="0"/>
                                      </a:rPr>
                                      <m:t>𝑥</m:t>
                                    </m:r>
                                  </m:e>
                                </m:d>
                                <m:r>
                                  <a:rPr lang="en-US" altLang="ja-JP" sz="2000" b="0" i="1" smtClean="0">
                                    <a:latin typeface="Cambria Math" charset="0"/>
                                  </a:rPr>
                                  <m:t>−</m:t>
                                </m:r>
                                <m:sSub>
                                  <m:sSubPr>
                                    <m:ctrlPr>
                                      <a:rPr lang="en-US" altLang="ja-JP" sz="2000" i="1">
                                        <a:latin typeface="Cambria Math" charset="0"/>
                                      </a:rPr>
                                    </m:ctrlPr>
                                  </m:sSubPr>
                                  <m:e>
                                    <m:r>
                                      <a:rPr lang="en-US" altLang="ja-JP" sz="2000" i="1">
                                        <a:latin typeface="Cambria Math" charset="0"/>
                                      </a:rPr>
                                      <m:t>𝐸</m:t>
                                    </m:r>
                                  </m:e>
                                  <m:sub>
                                    <m:r>
                                      <a:rPr lang="en-US" altLang="ja-JP" sz="2000" i="1">
                                        <a:latin typeface="Cambria Math" charset="0"/>
                                      </a:rPr>
                                      <m:t>𝑇</m:t>
                                    </m:r>
                                  </m:sub>
                                </m:sSub>
                                <m:d>
                                  <m:dPr>
                                    <m:begChr m:val="["/>
                                    <m:endChr m:val="]"/>
                                    <m:ctrlPr>
                                      <a:rPr lang="en-US" altLang="ja-JP" sz="2000" i="1">
                                        <a:latin typeface="Cambria Math" charset="0"/>
                                      </a:rPr>
                                    </m:ctrlPr>
                                  </m:dPr>
                                  <m:e>
                                    <m:acc>
                                      <m:accPr>
                                        <m:chr m:val="̃"/>
                                        <m:ctrlPr>
                                          <a:rPr lang="en-US" altLang="ja-JP" sz="2000" i="1">
                                            <a:latin typeface="Cambria Math" charset="0"/>
                                          </a:rPr>
                                        </m:ctrlPr>
                                      </m:accPr>
                                      <m:e>
                                        <m:r>
                                          <a:rPr lang="en-US" altLang="ja-JP" sz="2000" i="1">
                                            <a:latin typeface="Cambria Math" charset="0"/>
                                          </a:rPr>
                                          <m:t>𝑓</m:t>
                                        </m:r>
                                      </m:e>
                                    </m:acc>
                                    <m:d>
                                      <m:dPr>
                                        <m:ctrlPr>
                                          <a:rPr lang="en-US" altLang="ja-JP" sz="2000" i="1">
                                            <a:latin typeface="Cambria Math" charset="0"/>
                                          </a:rPr>
                                        </m:ctrlPr>
                                      </m:dPr>
                                      <m:e>
                                        <m:r>
                                          <a:rPr lang="en-US" altLang="ja-JP" sz="2000" i="1">
                                            <a:latin typeface="Cambria Math" charset="0"/>
                                          </a:rPr>
                                          <m:t>𝑥</m:t>
                                        </m:r>
                                      </m:e>
                                    </m:d>
                                  </m:e>
                                </m:d>
                              </m:e>
                            </m:d>
                          </m:e>
                          <m:sup>
                            <m:r>
                              <a:rPr lang="en-US" altLang="ja-JP" sz="2000" i="1">
                                <a:latin typeface="Cambria Math" charset="0"/>
                                <a:ea typeface="Cambria Math" charset="0"/>
                                <a:cs typeface="Cambria Math" charset="0"/>
                              </a:rPr>
                              <m:t>2</m:t>
                            </m:r>
                          </m:sup>
                        </m:sSup>
                      </m:e>
                    </m:d>
                  </m:oMath>
                </a14:m>
                <a:r>
                  <a:rPr kumimoji="1" lang="en-US" altLang="ja-JP" sz="2000" dirty="0" smtClean="0"/>
                  <a:t/>
                </a:r>
                <a:br>
                  <a:rPr kumimoji="1" lang="en-US" altLang="ja-JP" sz="2000" dirty="0" smtClean="0"/>
                </a:br>
                <a14:m>
                  <m:oMath xmlns:m="http://schemas.openxmlformats.org/officeDocument/2006/math">
                    <m:r>
                      <a:rPr kumimoji="1" lang="en-US" altLang="ja-JP" sz="2000" b="0" i="0" smtClean="0">
                        <a:latin typeface="Cambria Math" charset="0"/>
                      </a:rPr>
                      <m:t>                                </m:t>
                    </m:r>
                    <m:r>
                      <a:rPr kumimoji="1" lang="en-US" altLang="ja-JP" sz="2000" b="0" i="1" smtClean="0">
                        <a:latin typeface="Cambria Math" charset="0"/>
                      </a:rPr>
                      <m:t>=</m:t>
                    </m:r>
                    <m:sSup>
                      <m:sSupPr>
                        <m:ctrlPr>
                          <a:rPr lang="en-US" altLang="ja-JP" sz="2000" i="1">
                            <a:latin typeface="Cambria Math" charset="0"/>
                            <a:ea typeface="Cambria Math" charset="0"/>
                            <a:cs typeface="Cambria Math" charset="0"/>
                          </a:rPr>
                        </m:ctrlPr>
                      </m:sSupPr>
                      <m:e>
                        <m:r>
                          <a:rPr lang="en-US" altLang="ja-JP" sz="2000" i="1">
                            <a:latin typeface="Cambria Math" charset="0"/>
                            <a:ea typeface="Cambria Math" charset="0"/>
                            <a:cs typeface="Cambria Math" charset="0"/>
                          </a:rPr>
                          <m:t>𝜎</m:t>
                        </m:r>
                      </m:e>
                      <m:sup>
                        <m:r>
                          <a:rPr lang="en-US" altLang="ja-JP" sz="2000" i="1">
                            <a:latin typeface="Cambria Math" charset="0"/>
                            <a:ea typeface="Cambria Math" charset="0"/>
                            <a:cs typeface="Cambria Math" charset="0"/>
                          </a:rPr>
                          <m:t>2</m:t>
                        </m:r>
                      </m:sup>
                    </m:sSup>
                    <m:r>
                      <a:rPr lang="en-US" altLang="ja-JP" sz="2000" b="0" i="0" smtClean="0">
                        <a:latin typeface="Cambria Math" charset="0"/>
                        <a:ea typeface="Cambria Math" charset="0"/>
                        <a:cs typeface="Cambria Math" charset="0"/>
                      </a:rPr>
                      <m:t>+</m:t>
                    </m:r>
                    <m:sSup>
                      <m:sSupPr>
                        <m:ctrlPr>
                          <a:rPr lang="en-US" altLang="ja-JP" sz="2000" b="0" i="1" smtClean="0">
                            <a:latin typeface="Cambria Math" charset="0"/>
                            <a:ea typeface="Cambria Math" charset="0"/>
                            <a:cs typeface="Cambria Math" charset="0"/>
                          </a:rPr>
                        </m:ctrlPr>
                      </m:sSupPr>
                      <m:e>
                        <m:r>
                          <m:rPr>
                            <m:sty m:val="p"/>
                          </m:rPr>
                          <a:rPr lang="en-US" altLang="ja-JP" sz="2000" b="0" i="0" smtClean="0">
                            <a:latin typeface="Cambria Math" charset="0"/>
                            <a:ea typeface="Cambria Math" charset="0"/>
                            <a:cs typeface="Cambria Math" charset="0"/>
                          </a:rPr>
                          <m:t>Bias</m:t>
                        </m:r>
                      </m:e>
                      <m:sup>
                        <m:r>
                          <a:rPr lang="en-US" altLang="ja-JP" sz="2000" b="0" i="1" smtClean="0">
                            <a:latin typeface="Cambria Math" charset="0"/>
                            <a:ea typeface="Cambria Math" charset="0"/>
                            <a:cs typeface="Cambria Math" charset="0"/>
                          </a:rPr>
                          <m:t>2</m:t>
                        </m:r>
                      </m:sup>
                    </m:sSup>
                    <m:d>
                      <m:dPr>
                        <m:begChr m:val="["/>
                        <m:endChr m:val="]"/>
                        <m:ctrlPr>
                          <a:rPr lang="en-US" altLang="ja-JP" sz="2000" i="1">
                            <a:latin typeface="Cambria Math" charset="0"/>
                          </a:rPr>
                        </m:ctrlPr>
                      </m:dPr>
                      <m:e>
                        <m:acc>
                          <m:accPr>
                            <m:chr m:val="̃"/>
                            <m:ctrlPr>
                              <a:rPr lang="en-US" altLang="ja-JP" sz="2000" i="1">
                                <a:latin typeface="Cambria Math" charset="0"/>
                              </a:rPr>
                            </m:ctrlPr>
                          </m:accPr>
                          <m:e>
                            <m:r>
                              <a:rPr lang="en-US" altLang="ja-JP" sz="2000" i="1">
                                <a:latin typeface="Cambria Math" charset="0"/>
                              </a:rPr>
                              <m:t>𝑓</m:t>
                            </m:r>
                          </m:e>
                        </m:acc>
                        <m:d>
                          <m:dPr>
                            <m:ctrlPr>
                              <a:rPr lang="en-US" altLang="ja-JP" sz="2000" i="1">
                                <a:latin typeface="Cambria Math" charset="0"/>
                              </a:rPr>
                            </m:ctrlPr>
                          </m:dPr>
                          <m:e>
                            <m:r>
                              <a:rPr lang="en-US" altLang="ja-JP" sz="2000" i="1">
                                <a:latin typeface="Cambria Math" charset="0"/>
                              </a:rPr>
                              <m:t>𝑥</m:t>
                            </m:r>
                          </m:e>
                        </m:d>
                      </m:e>
                    </m:d>
                    <m:r>
                      <a:rPr lang="en-US" altLang="ja-JP" sz="2000" b="0" i="1" smtClean="0">
                        <a:latin typeface="Cambria Math" charset="0"/>
                      </a:rPr>
                      <m:t>+</m:t>
                    </m:r>
                    <m:sSub>
                      <m:sSubPr>
                        <m:ctrlPr>
                          <a:rPr lang="en-US" altLang="ja-JP" sz="2000" b="0" i="1" smtClean="0">
                            <a:latin typeface="Cambria Math" charset="0"/>
                          </a:rPr>
                        </m:ctrlPr>
                      </m:sSubPr>
                      <m:e>
                        <m:r>
                          <m:rPr>
                            <m:sty m:val="p"/>
                          </m:rPr>
                          <a:rPr lang="en-US" altLang="ja-JP" sz="2000" b="0" i="0" smtClean="0">
                            <a:latin typeface="Cambria Math" charset="0"/>
                          </a:rPr>
                          <m:t>Var</m:t>
                        </m:r>
                      </m:e>
                      <m:sub>
                        <m:r>
                          <a:rPr lang="en-US" altLang="ja-JP" sz="2000" b="0" i="1" smtClean="0">
                            <a:latin typeface="Cambria Math" charset="0"/>
                          </a:rPr>
                          <m:t>𝑇</m:t>
                        </m:r>
                      </m:sub>
                    </m:sSub>
                    <m:d>
                      <m:dPr>
                        <m:begChr m:val="["/>
                        <m:endChr m:val="]"/>
                        <m:ctrlPr>
                          <a:rPr lang="en-US" altLang="ja-JP" sz="2000" i="1">
                            <a:latin typeface="Cambria Math" charset="0"/>
                          </a:rPr>
                        </m:ctrlPr>
                      </m:dPr>
                      <m:e>
                        <m:acc>
                          <m:accPr>
                            <m:chr m:val="̃"/>
                            <m:ctrlPr>
                              <a:rPr lang="en-US" altLang="ja-JP" sz="2000" i="1">
                                <a:latin typeface="Cambria Math" charset="0"/>
                              </a:rPr>
                            </m:ctrlPr>
                          </m:accPr>
                          <m:e>
                            <m:r>
                              <a:rPr lang="en-US" altLang="ja-JP" sz="2000" i="1">
                                <a:latin typeface="Cambria Math" charset="0"/>
                              </a:rPr>
                              <m:t>𝑓</m:t>
                            </m:r>
                          </m:e>
                        </m:acc>
                        <m:d>
                          <m:dPr>
                            <m:ctrlPr>
                              <a:rPr lang="en-US" altLang="ja-JP" sz="2000" i="1">
                                <a:latin typeface="Cambria Math" charset="0"/>
                              </a:rPr>
                            </m:ctrlPr>
                          </m:dPr>
                          <m:e>
                            <m:r>
                              <a:rPr lang="en-US" altLang="ja-JP" sz="2000" i="1">
                                <a:latin typeface="Cambria Math" charset="0"/>
                              </a:rPr>
                              <m:t>𝑥</m:t>
                            </m:r>
                          </m:e>
                        </m:d>
                      </m:e>
                    </m:d>
                  </m:oMath>
                </a14:m>
                <a:endParaRPr kumimoji="1" lang="en-US" altLang="ja-JP" sz="2000" dirty="0" smtClean="0"/>
              </a:p>
              <a:p>
                <a:r>
                  <a:rPr lang="ja-JP" altLang="en-US" sz="2000" dirty="0"/>
                  <a:t>ただし，</a:t>
                </a:r>
                <a:r>
                  <a:rPr lang="en-US" altLang="ja-JP" sz="2000" dirty="0"/>
                  <a:t>E</a:t>
                </a:r>
                <a:r>
                  <a:rPr lang="ja-JP" altLang="en-US" sz="2000" dirty="0"/>
                  <a:t> は真の</a:t>
                </a:r>
                <a:r>
                  <a:rPr lang="en-US" altLang="ja-JP" sz="2000" dirty="0"/>
                  <a:t>x</a:t>
                </a:r>
                <a:r>
                  <a:rPr lang="ja-JP" altLang="en-US" sz="2000" dirty="0"/>
                  <a:t>の分布についてとった</a:t>
                </a:r>
                <a:r>
                  <a:rPr lang="ja-JP" altLang="en-US" sz="2000" dirty="0">
                    <a:hlinkClick r:id="rId5" tooltip="期待値 (2854d)"/>
                  </a:rPr>
                  <a:t>期待値</a:t>
                </a:r>
                <a:r>
                  <a:rPr lang="ja-JP" altLang="en-US" sz="2000" dirty="0"/>
                  <a:t>， </a:t>
                </a:r>
                <a14:m>
                  <m:oMath xmlns:m="http://schemas.openxmlformats.org/officeDocument/2006/math">
                    <m:sSub>
                      <m:sSubPr>
                        <m:ctrlPr>
                          <a:rPr lang="en-US" altLang="ja-JP" sz="2000" i="1">
                            <a:latin typeface="Cambria Math" charset="0"/>
                          </a:rPr>
                        </m:ctrlPr>
                      </m:sSubPr>
                      <m:e>
                        <m:r>
                          <a:rPr lang="en-US" altLang="ja-JP" sz="2000" i="1">
                            <a:latin typeface="Cambria Math" charset="0"/>
                          </a:rPr>
                          <m:t>𝐸</m:t>
                        </m:r>
                      </m:e>
                      <m:sub>
                        <m:r>
                          <a:rPr lang="en-US" altLang="ja-JP" sz="2000" i="1">
                            <a:latin typeface="Cambria Math" charset="0"/>
                          </a:rPr>
                          <m:t>𝑇</m:t>
                        </m:r>
                      </m:sub>
                    </m:sSub>
                    <m:r>
                      <a:rPr lang="en-US" altLang="ja-JP" sz="2000" b="0" i="0" smtClean="0">
                        <a:latin typeface="Cambria Math" charset="0"/>
                      </a:rPr>
                      <m:t> </m:t>
                    </m:r>
                  </m:oMath>
                </a14:m>
                <a:r>
                  <a:rPr lang="ja-JP" altLang="en-US" sz="2000" dirty="0" smtClean="0"/>
                  <a:t>は</a:t>
                </a:r>
                <a:r>
                  <a:rPr lang="ja-JP" altLang="en-US" sz="2000" dirty="0"/>
                  <a:t>い</a:t>
                </a:r>
                <a:r>
                  <a:rPr lang="ja-JP" altLang="en-US" sz="2000" dirty="0" smtClean="0"/>
                  <a:t>ろいろな学習セットについて</a:t>
                </a:r>
                <a:r>
                  <a:rPr lang="ja-JP" altLang="en-US" sz="2000" dirty="0"/>
                  <a:t>とった平均</a:t>
                </a:r>
                <a:r>
                  <a:rPr lang="ja-JP" altLang="en-US" sz="2000" dirty="0" smtClean="0"/>
                  <a:t>．</a:t>
                </a:r>
                <a:endParaRPr lang="en-US" altLang="ja-JP" sz="2000" dirty="0" smtClean="0"/>
              </a:p>
              <a:p>
                <a:pPr lvl="1"/>
                <a:r>
                  <a:rPr lang="ja-JP" altLang="en-US" sz="1200" dirty="0"/>
                  <a:t>第</a:t>
                </a:r>
                <a:r>
                  <a:rPr lang="en-US" altLang="ja-JP" sz="1200" dirty="0"/>
                  <a:t>1</a:t>
                </a:r>
                <a:r>
                  <a:rPr lang="ja-JP" altLang="en-US" sz="1200" dirty="0"/>
                  <a:t>項は，削減不能な誤差</a:t>
                </a:r>
              </a:p>
              <a:p>
                <a:pPr lvl="1"/>
                <a:r>
                  <a:rPr lang="ja-JP" altLang="en-US" sz="1200" dirty="0"/>
                  <a:t>第</a:t>
                </a:r>
                <a:r>
                  <a:rPr lang="en-US" altLang="ja-JP" sz="1200" dirty="0"/>
                  <a:t>2</a:t>
                </a:r>
                <a:r>
                  <a:rPr lang="ja-JP" altLang="en-US" sz="1200" dirty="0"/>
                  <a:t>項は，真</a:t>
                </a:r>
                <a:r>
                  <a:rPr lang="ja-JP" altLang="en-US" sz="1200" dirty="0" smtClean="0"/>
                  <a:t>のモデル</a:t>
                </a:r>
                <a:r>
                  <a:rPr lang="ja-JP" altLang="en-US" sz="1200" dirty="0"/>
                  <a:t> </a:t>
                </a:r>
                <a:r>
                  <a:rPr lang="en-US" altLang="ja-JP" sz="1200" dirty="0"/>
                  <a:t>f(x)</a:t>
                </a:r>
                <a:r>
                  <a:rPr lang="ja-JP" altLang="en-US" sz="1200" dirty="0"/>
                  <a:t> と推定値の</a:t>
                </a:r>
                <a:r>
                  <a:rPr lang="ja-JP" altLang="en-US" sz="1200" dirty="0">
                    <a:hlinkClick r:id="rId5" tooltip="期待値 (2854d)"/>
                  </a:rPr>
                  <a:t>期待値</a:t>
                </a:r>
                <a:r>
                  <a:rPr lang="ja-JP" altLang="en-US" sz="1200" dirty="0"/>
                  <a:t> </a:t>
                </a:r>
                <a14:m>
                  <m:oMath xmlns:m="http://schemas.openxmlformats.org/officeDocument/2006/math">
                    <m:sSub>
                      <m:sSubPr>
                        <m:ctrlPr>
                          <a:rPr lang="en-US" altLang="ja-JP" sz="1200" i="1">
                            <a:latin typeface="Cambria Math" charset="0"/>
                          </a:rPr>
                        </m:ctrlPr>
                      </m:sSubPr>
                      <m:e>
                        <m:r>
                          <a:rPr lang="en-US" altLang="ja-JP" sz="1200" i="1">
                            <a:latin typeface="Cambria Math" charset="0"/>
                          </a:rPr>
                          <m:t>𝐸</m:t>
                        </m:r>
                      </m:e>
                      <m:sub>
                        <m:r>
                          <a:rPr lang="en-US" altLang="ja-JP" sz="1200" i="1">
                            <a:latin typeface="Cambria Math" charset="0"/>
                          </a:rPr>
                          <m:t>𝑇</m:t>
                        </m:r>
                      </m:sub>
                    </m:sSub>
                    <m:d>
                      <m:dPr>
                        <m:begChr m:val="["/>
                        <m:endChr m:val="]"/>
                        <m:ctrlPr>
                          <a:rPr lang="en-US" altLang="ja-JP" sz="1200" i="1">
                            <a:latin typeface="Cambria Math" charset="0"/>
                          </a:rPr>
                        </m:ctrlPr>
                      </m:dPr>
                      <m:e>
                        <m:acc>
                          <m:accPr>
                            <m:chr m:val="̃"/>
                            <m:ctrlPr>
                              <a:rPr lang="en-US" altLang="ja-JP" sz="1200" i="1">
                                <a:latin typeface="Cambria Math" charset="0"/>
                              </a:rPr>
                            </m:ctrlPr>
                          </m:accPr>
                          <m:e>
                            <m:r>
                              <a:rPr lang="en-US" altLang="ja-JP" sz="1200" i="1">
                                <a:latin typeface="Cambria Math" charset="0"/>
                              </a:rPr>
                              <m:t>𝑓</m:t>
                            </m:r>
                          </m:e>
                        </m:acc>
                        <m:d>
                          <m:dPr>
                            <m:ctrlPr>
                              <a:rPr lang="en-US" altLang="ja-JP" sz="1200" i="1">
                                <a:latin typeface="Cambria Math" charset="0"/>
                              </a:rPr>
                            </m:ctrlPr>
                          </m:dPr>
                          <m:e>
                            <m:r>
                              <a:rPr lang="en-US" altLang="ja-JP" sz="1200" i="1">
                                <a:latin typeface="Cambria Math" charset="0"/>
                              </a:rPr>
                              <m:t>𝑥</m:t>
                            </m:r>
                          </m:e>
                        </m:d>
                      </m:e>
                    </m:d>
                  </m:oMath>
                </a14:m>
                <a:r>
                  <a:rPr lang="ja-JP" altLang="en-US" sz="1200" dirty="0"/>
                  <a:t>の差であるバイアス</a:t>
                </a:r>
                <a:r>
                  <a:rPr lang="en-US" altLang="ja-JP" sz="1200" dirty="0"/>
                  <a:t>(bias)</a:t>
                </a:r>
                <a:r>
                  <a:rPr lang="ja-JP" altLang="en-US" sz="1200" dirty="0"/>
                  <a:t>の</a:t>
                </a:r>
                <a:r>
                  <a:rPr lang="en-US" altLang="ja-JP" sz="1200" dirty="0"/>
                  <a:t>2</a:t>
                </a:r>
                <a:r>
                  <a:rPr lang="ja-JP" altLang="en-US" sz="1200" dirty="0"/>
                  <a:t>乗</a:t>
                </a:r>
                <a:r>
                  <a:rPr lang="ja-JP" altLang="en-US" sz="1200" dirty="0" smtClean="0"/>
                  <a:t>．</a:t>
                </a:r>
                <a:r>
                  <a:rPr lang="en-US" altLang="ja-JP" sz="1200" dirty="0" smtClean="0"/>
                  <a:t/>
                </a:r>
                <a:br>
                  <a:rPr lang="en-US" altLang="ja-JP" sz="1200" dirty="0" smtClean="0"/>
                </a:br>
                <a:r>
                  <a:rPr lang="ja-JP" altLang="en-US" sz="1200" dirty="0" smtClean="0"/>
                  <a:t>この</a:t>
                </a:r>
                <a:r>
                  <a:rPr lang="ja-JP" altLang="en-US" sz="1200" dirty="0">
                    <a:hlinkClick r:id="rId2" tooltip="モデル (2854d)"/>
                  </a:rPr>
                  <a:t>モデル</a:t>
                </a:r>
                <a:r>
                  <a:rPr lang="ja-JP" altLang="en-US" sz="1200" dirty="0"/>
                  <a:t>を使って推定したときの平均的な推定値と真の値との差を測る．</a:t>
                </a:r>
              </a:p>
              <a:p>
                <a:pPr lvl="1"/>
                <a:r>
                  <a:rPr lang="ja-JP" altLang="en-US" sz="1200" dirty="0"/>
                  <a:t>第</a:t>
                </a:r>
                <a:r>
                  <a:rPr lang="en-US" altLang="ja-JP" sz="1200" dirty="0"/>
                  <a:t>3</a:t>
                </a:r>
                <a:r>
                  <a:rPr lang="ja-JP" altLang="en-US" sz="1200" dirty="0"/>
                  <a:t>項は</a:t>
                </a:r>
                <a:r>
                  <a:rPr lang="ja-JP" altLang="en-US" sz="1200" dirty="0" smtClean="0"/>
                  <a:t>，学習データの選び方に</a:t>
                </a:r>
                <a:r>
                  <a:rPr lang="ja-JP" altLang="en-US" sz="1200" dirty="0"/>
                  <a:t>由来するランダムさを表すバリアンス</a:t>
                </a:r>
                <a:r>
                  <a:rPr lang="ja-JP" altLang="en-US" sz="1200" dirty="0" smtClean="0"/>
                  <a:t>．すなわち</a:t>
                </a:r>
                <a:r>
                  <a:rPr lang="ja-JP" altLang="en-US" sz="1200" dirty="0"/>
                  <a:t>，特定</a:t>
                </a:r>
                <a:r>
                  <a:rPr lang="ja-JP" altLang="en-US" sz="1200" dirty="0" smtClean="0"/>
                  <a:t>の学習セットに</a:t>
                </a:r>
                <a:r>
                  <a:rPr lang="ja-JP" altLang="en-US" sz="1200" dirty="0"/>
                  <a:t>基づいた</a:t>
                </a:r>
                <a:r>
                  <a:rPr lang="ja-JP" altLang="en-US" sz="1200" dirty="0" smtClean="0"/>
                  <a:t>推定値について，</a:t>
                </a:r>
                <a:r>
                  <a:rPr lang="ja-JP" altLang="en-US" sz="1200" dirty="0"/>
                  <a:t>それらをいろいろ</a:t>
                </a:r>
                <a:r>
                  <a:rPr lang="ja-JP" altLang="en-US" sz="1200" dirty="0" smtClean="0"/>
                  <a:t>な学習セットについて得られた値の</a:t>
                </a:r>
                <a:r>
                  <a:rPr lang="ja-JP" altLang="en-US" sz="1200" dirty="0" smtClean="0">
                    <a:hlinkClick r:id="rId5" tooltip="期待値 (2854d)"/>
                  </a:rPr>
                  <a:t>期待値</a:t>
                </a:r>
                <a:r>
                  <a:rPr lang="ja-JP" altLang="en-US" sz="1200" dirty="0" smtClean="0"/>
                  <a:t>に対する分散</a:t>
                </a:r>
                <a:r>
                  <a:rPr lang="ja-JP" altLang="en-US" sz="1200" dirty="0"/>
                  <a:t>．</a:t>
                </a:r>
              </a:p>
              <a:p>
                <a:r>
                  <a:rPr lang="ja-JP" altLang="en-US" sz="2000" dirty="0"/>
                  <a:t>第</a:t>
                </a:r>
                <a:r>
                  <a:rPr lang="en-US" altLang="ja-JP" sz="2000" dirty="0"/>
                  <a:t>2</a:t>
                </a:r>
                <a:r>
                  <a:rPr lang="ja-JP" altLang="en-US" sz="2000" dirty="0"/>
                  <a:t>項と第</a:t>
                </a:r>
                <a:r>
                  <a:rPr lang="en-US" altLang="ja-JP" sz="2000" dirty="0"/>
                  <a:t>3</a:t>
                </a:r>
                <a:r>
                  <a:rPr lang="ja-JP" altLang="en-US" sz="2000" dirty="0"/>
                  <a:t>項は推定に使った</a:t>
                </a:r>
                <a:r>
                  <a:rPr lang="ja-JP" altLang="en-US" sz="2000" dirty="0">
                    <a:hlinkClick r:id="rId2" tooltip="モデル (2854d)"/>
                  </a:rPr>
                  <a:t>モデル</a:t>
                </a:r>
                <a:r>
                  <a:rPr lang="ja-JP" altLang="en-US" sz="2000" dirty="0"/>
                  <a:t>で</a:t>
                </a:r>
                <a:r>
                  <a:rPr lang="ja-JP" altLang="en-US" sz="2000" dirty="0" smtClean="0"/>
                  <a:t>変えられるが，</a:t>
                </a:r>
                <a:r>
                  <a:rPr lang="ja-JP" altLang="en-US" sz="2000" dirty="0"/>
                  <a:t>次のトレードオフがある．</a:t>
                </a:r>
              </a:p>
              <a:p>
                <a:pPr lvl="1"/>
                <a:r>
                  <a:rPr lang="ja-JP" altLang="en-US" sz="1200" dirty="0"/>
                  <a:t>線形など単純な</a:t>
                </a:r>
                <a:r>
                  <a:rPr lang="ja-JP" altLang="en-US" sz="1200" dirty="0">
                    <a:hlinkClick r:id="rId2" tooltip="モデル (2854d)"/>
                  </a:rPr>
                  <a:t>モデル</a:t>
                </a:r>
                <a:r>
                  <a:rPr lang="ja-JP" altLang="en-US" sz="1200" dirty="0"/>
                  <a:t>では，バイアスは大きくなるが，バリアンスは小さくなる</a:t>
                </a:r>
              </a:p>
              <a:p>
                <a:pPr lvl="1"/>
                <a:r>
                  <a:rPr lang="ja-JP" altLang="en-US" sz="1200" dirty="0"/>
                  <a:t>高次の複雑な</a:t>
                </a:r>
                <a:r>
                  <a:rPr lang="ja-JP" altLang="en-US" sz="1200" dirty="0">
                    <a:hlinkClick r:id="rId2" tooltip="モデル (2854d)"/>
                  </a:rPr>
                  <a:t>モデル</a:t>
                </a:r>
                <a:r>
                  <a:rPr lang="ja-JP" altLang="en-US" sz="1200" dirty="0"/>
                  <a:t>では，バイアスは小さくなるが，バリアンスは大きくなる</a:t>
                </a:r>
              </a:p>
              <a:p>
                <a:r>
                  <a:rPr lang="ja-JP" altLang="en-US" sz="2000" dirty="0"/>
                  <a:t>このようなトレードオフがあるので，バイアスとバリアンスの和が小さくなるよう</a:t>
                </a:r>
                <a:r>
                  <a:rPr lang="ja-JP" altLang="en-US" sz="2000" dirty="0" smtClean="0"/>
                  <a:t>に</a:t>
                </a:r>
                <a:r>
                  <a:rPr lang="en-US" altLang="ja-JP" sz="2000" dirty="0" smtClean="0"/>
                  <a:t/>
                </a:r>
                <a:br>
                  <a:rPr lang="en-US" altLang="ja-JP" sz="2000" dirty="0" smtClean="0"/>
                </a:br>
                <a:r>
                  <a:rPr lang="ja-JP" altLang="en-US" sz="2000" dirty="0" smtClean="0">
                    <a:hlinkClick r:id="rId2" tooltip="モデル (2854d)"/>
                  </a:rPr>
                  <a:t>モデル</a:t>
                </a:r>
                <a:r>
                  <a:rPr lang="ja-JP" altLang="en-US" sz="2000" dirty="0"/>
                  <a:t>を選ぶ必要が</a:t>
                </a:r>
                <a:r>
                  <a:rPr lang="ja-JP" altLang="en-US" sz="2000" dirty="0" smtClean="0"/>
                  <a:t>ある</a:t>
                </a:r>
                <a:endParaRPr lang="ja-JP" altLang="en-US" sz="2000" dirty="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141514" y="1325563"/>
                <a:ext cx="8868911" cy="5815466"/>
              </a:xfrm>
              <a:blipFill rotWithShape="0">
                <a:blip r:embed="rId6"/>
                <a:stretch>
                  <a:fillRect l="-619" t="-1258" r="-687"/>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13</a:t>
            </a:fld>
            <a:endParaRPr kumimoji="1" lang="ja-JP" altLang="en-US"/>
          </a:p>
        </p:txBody>
      </p:sp>
    </p:spTree>
    <p:extLst>
      <p:ext uri="{BB962C8B-B14F-4D97-AF65-F5344CB8AC3E}">
        <p14:creationId xmlns:p14="http://schemas.microsoft.com/office/powerpoint/2010/main" val="18579702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アンサンブル学習</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複数の識別器を統合することで高い識別器の構築を目指す枠組みの総称</a:t>
            </a:r>
            <a:endParaRPr kumimoji="1" lang="en-US" altLang="ja-JP" dirty="0" smtClean="0"/>
          </a:p>
          <a:p>
            <a:endParaRPr lang="en-US" altLang="ja-JP" dirty="0"/>
          </a:p>
          <a:p>
            <a:r>
              <a:rPr kumimoji="1" lang="ja-JP" altLang="en-US" dirty="0" smtClean="0"/>
              <a:t>大きく分けて２通りのアプローチがある</a:t>
            </a:r>
            <a:r>
              <a:rPr kumimoji="1" lang="en-US" altLang="ja-JP" dirty="0" smtClean="0"/>
              <a:t/>
            </a:r>
            <a:br>
              <a:rPr kumimoji="1" lang="en-US" altLang="ja-JP" dirty="0" smtClean="0"/>
            </a:br>
            <a:endParaRPr kumimoji="1" lang="en-US" altLang="ja-JP" dirty="0" smtClean="0"/>
          </a:p>
          <a:p>
            <a:pPr marL="457200" indent="-457200">
              <a:buFont typeface="+mj-lt"/>
              <a:buAutoNum type="arabicPeriod"/>
            </a:pPr>
            <a:r>
              <a:rPr lang="ja-JP" altLang="en-US" dirty="0" smtClean="0"/>
              <a:t>バギング</a:t>
            </a:r>
            <a:endParaRPr kumimoji="1" lang="en-US" altLang="ja-JP" dirty="0"/>
          </a:p>
          <a:p>
            <a:pPr marL="457200" indent="-457200">
              <a:buFont typeface="+mj-lt"/>
              <a:buAutoNum type="arabicPeriod"/>
            </a:pPr>
            <a:r>
              <a:rPr lang="ja-JP" altLang="en-US" dirty="0" smtClean="0"/>
              <a:t>ブースティング</a:t>
            </a:r>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14</a:t>
            </a:fld>
            <a:endParaRPr kumimoji="1" lang="ja-JP" altLang="en-US"/>
          </a:p>
        </p:txBody>
      </p:sp>
    </p:spTree>
    <p:extLst>
      <p:ext uri="{BB962C8B-B14F-4D97-AF65-F5344CB8AC3E}">
        <p14:creationId xmlns:p14="http://schemas.microsoft.com/office/powerpoint/2010/main" val="8520877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バギング</a:t>
            </a:r>
            <a:r>
              <a:rPr lang="ja-JP" altLang="en-US" dirty="0" smtClean="0"/>
              <a:t>の基本的な考え方</a:t>
            </a:r>
            <a:endParaRPr kumimoji="1" lang="ja-JP" altLang="en-US" dirty="0"/>
          </a:p>
        </p:txBody>
      </p:sp>
      <p:sp>
        <p:nvSpPr>
          <p:cNvPr id="3" name="コンテンツ プレースホルダー 2"/>
          <p:cNvSpPr>
            <a:spLocks noGrp="1"/>
          </p:cNvSpPr>
          <p:nvPr>
            <p:ph idx="1"/>
          </p:nvPr>
        </p:nvSpPr>
        <p:spPr>
          <a:xfrm>
            <a:off x="1273628" y="1605280"/>
            <a:ext cx="7573509" cy="5116195"/>
          </a:xfrm>
        </p:spPr>
        <p:txBody>
          <a:bodyPr>
            <a:normAutofit fontScale="92500" lnSpcReduction="10000"/>
          </a:bodyPr>
          <a:lstStyle/>
          <a:p>
            <a:r>
              <a:rPr kumimoji="1" lang="ja-JP" altLang="en-US" dirty="0" smtClean="0"/>
              <a:t>学習データの一部だけを使</a:t>
            </a:r>
            <a:r>
              <a:rPr lang="ja-JP" altLang="en-US" dirty="0" smtClean="0"/>
              <a:t>い</a:t>
            </a:r>
            <a:r>
              <a:rPr kumimoji="1" lang="ja-JP" altLang="en-US" dirty="0" smtClean="0"/>
              <a:t>弱い識別器を複数作成し、多数決で結果を決める</a:t>
            </a:r>
            <a:endParaRPr kumimoji="1" lang="en-US" altLang="ja-JP" dirty="0" smtClean="0"/>
          </a:p>
          <a:p>
            <a:endParaRPr lang="en-US" altLang="ja-JP" dirty="0"/>
          </a:p>
          <a:p>
            <a:r>
              <a:rPr lang="ja-JP" altLang="en-US" dirty="0" smtClean="0"/>
              <a:t>各</a:t>
            </a:r>
            <a:r>
              <a:rPr kumimoji="1" lang="ja-JP" altLang="en-US" dirty="0" smtClean="0"/>
              <a:t>弱識別器の学習データの組み合わせが変わり性質の異なる弱識別器が得られるため、これら弱識別器の多数決を用いることで汎化誤差（より正確に言うとモデルのバリアンス）を下げることができる</a:t>
            </a:r>
            <a:endParaRPr kumimoji="1" lang="en-US" altLang="ja-JP" dirty="0" smtClean="0"/>
          </a:p>
          <a:p>
            <a:endParaRPr lang="en-US" altLang="ja-JP" dirty="0"/>
          </a:p>
          <a:p>
            <a:r>
              <a:rPr kumimoji="1" lang="ja-JP" altLang="en-US" dirty="0" smtClean="0"/>
              <a:t>代表的なアルゴリズム</a:t>
            </a:r>
            <a:endParaRPr kumimoji="1" lang="en-US" altLang="ja-JP" dirty="0" smtClean="0"/>
          </a:p>
          <a:p>
            <a:pPr lvl="1"/>
            <a:r>
              <a:rPr kumimoji="1" lang="ja-JP" altLang="en-US" dirty="0" smtClean="0"/>
              <a:t>ランダムフォレスト</a:t>
            </a:r>
            <a:endParaRPr lang="en-US" altLang="ja-JP" dirty="0"/>
          </a:p>
          <a:p>
            <a:pPr lvl="1"/>
            <a:r>
              <a:rPr kumimoji="1" lang="en-US" altLang="ja-JP" dirty="0" err="1" smtClean="0"/>
              <a:t>BootStrap</a:t>
            </a:r>
            <a:r>
              <a:rPr kumimoji="1" lang="ja-JP" altLang="en-US" dirty="0" smtClean="0"/>
              <a:t>法</a:t>
            </a:r>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15</a:t>
            </a:fld>
            <a:endParaRPr kumimoji="1" lang="ja-JP" altLang="en-US"/>
          </a:p>
        </p:txBody>
      </p:sp>
    </p:spTree>
    <p:extLst>
      <p:ext uri="{BB962C8B-B14F-4D97-AF65-F5344CB8AC3E}">
        <p14:creationId xmlns:p14="http://schemas.microsoft.com/office/powerpoint/2010/main" val="1617301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ランダムフォレスト</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弱い識別機として決定木を用いる</a:t>
            </a:r>
            <a:endParaRPr kumimoji="1" lang="en-US" altLang="ja-JP" dirty="0" smtClean="0"/>
          </a:p>
          <a:p>
            <a:endParaRPr lang="en-US" altLang="ja-JP" dirty="0"/>
          </a:p>
          <a:p>
            <a:r>
              <a:rPr kumimoji="1" lang="ja-JP" altLang="en-US" dirty="0" smtClean="0"/>
              <a:t>このとき各決定木の学習に用いるデータを変えることで互いに相関が低い弱識別器を複数作成することができる</a:t>
            </a:r>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16</a:t>
            </a:fld>
            <a:endParaRPr kumimoji="1" lang="ja-JP" altLang="en-US"/>
          </a:p>
        </p:txBody>
      </p:sp>
    </p:spTree>
    <p:extLst>
      <p:ext uri="{BB962C8B-B14F-4D97-AF65-F5344CB8AC3E}">
        <p14:creationId xmlns:p14="http://schemas.microsoft.com/office/powerpoint/2010/main" val="1869198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ランダムフォレストのアルゴリズム</a:t>
            </a:r>
            <a:endParaRPr kumimoji="1" lang="ja-JP" altLang="en-US" dirty="0"/>
          </a:p>
        </p:txBody>
      </p:sp>
      <p:sp>
        <p:nvSpPr>
          <p:cNvPr id="3" name="コンテンツ プレースホルダー 2"/>
          <p:cNvSpPr>
            <a:spLocks noGrp="1"/>
          </p:cNvSpPr>
          <p:nvPr>
            <p:ph idx="1"/>
          </p:nvPr>
        </p:nvSpPr>
        <p:spPr/>
        <p:txBody>
          <a:bodyPr>
            <a:normAutofit fontScale="92500" lnSpcReduction="20000"/>
          </a:bodyPr>
          <a:lstStyle/>
          <a:p>
            <a:pPr marL="514350" indent="-514350">
              <a:buFont typeface="+mj-lt"/>
              <a:buAutoNum type="arabicPeriod"/>
            </a:pPr>
            <a:r>
              <a:rPr kumimoji="1" lang="ja-JP" altLang="en-US" dirty="0" smtClean="0"/>
              <a:t>学習セットからランダムなサンプルを</a:t>
            </a:r>
            <a:r>
              <a:rPr kumimoji="1" lang="en-US" altLang="ja-JP" dirty="0" smtClean="0"/>
              <a:t> N </a:t>
            </a:r>
            <a:r>
              <a:rPr lang="ja-JP" altLang="en-US" dirty="0" smtClean="0"/>
              <a:t>個重複を許して抽出する</a:t>
            </a:r>
            <a:endParaRPr lang="en-US" altLang="ja-JP" dirty="0" smtClean="0"/>
          </a:p>
          <a:p>
            <a:pPr marL="514350" indent="-514350">
              <a:buFont typeface="+mj-lt"/>
              <a:buAutoNum type="arabicPeriod"/>
            </a:pPr>
            <a:endParaRPr kumimoji="1" lang="en-US" altLang="ja-JP" dirty="0"/>
          </a:p>
          <a:p>
            <a:pPr marL="514350" indent="-514350">
              <a:buFont typeface="+mj-lt"/>
              <a:buAutoNum type="arabicPeriod"/>
            </a:pPr>
            <a:r>
              <a:rPr lang="ja-JP" altLang="en-US" dirty="0" smtClean="0"/>
              <a:t>抽出したサンプルを用いて以下の手順でノードを分割することで決定木を成長させる</a:t>
            </a:r>
            <a:endParaRPr lang="en-US" altLang="ja-JP" dirty="0" smtClean="0"/>
          </a:p>
          <a:p>
            <a:pPr lvl="1"/>
            <a:r>
              <a:rPr kumimoji="1" lang="en-US" altLang="ja-JP" dirty="0" smtClean="0"/>
              <a:t>d</a:t>
            </a:r>
            <a:r>
              <a:rPr kumimoji="1" lang="ja-JP" altLang="en-US" dirty="0" smtClean="0"/>
              <a:t>個の特徴量をランダムに重複を許して抽出する</a:t>
            </a:r>
            <a:endParaRPr kumimoji="1" lang="en-US" altLang="ja-JP" dirty="0" smtClean="0"/>
          </a:p>
          <a:p>
            <a:pPr lvl="1"/>
            <a:r>
              <a:rPr kumimoji="1" lang="ja-JP" altLang="en-US" dirty="0" smtClean="0"/>
              <a:t>情報利得を最大とする分割を行いノードを分割する</a:t>
            </a:r>
            <a:r>
              <a:rPr kumimoji="1" lang="en-US" altLang="ja-JP" dirty="0" smtClean="0"/>
              <a:t/>
            </a:r>
            <a:br>
              <a:rPr kumimoji="1" lang="en-US" altLang="ja-JP" dirty="0" smtClean="0"/>
            </a:br>
            <a:endParaRPr kumimoji="1" lang="en-US" altLang="ja-JP" dirty="0" smtClean="0"/>
          </a:p>
          <a:p>
            <a:pPr marL="514350" indent="-514350">
              <a:buFont typeface="+mj-lt"/>
              <a:buAutoNum type="arabicPeriod"/>
            </a:pPr>
            <a:r>
              <a:rPr kumimoji="1" lang="ja-JP" altLang="en-US" dirty="0" smtClean="0"/>
              <a:t>ステップ１</a:t>
            </a:r>
            <a:r>
              <a:rPr kumimoji="1" lang="en-US" altLang="ja-JP" dirty="0" smtClean="0"/>
              <a:t>〜</a:t>
            </a:r>
            <a:r>
              <a:rPr kumimoji="1" lang="ja-JP" altLang="en-US" dirty="0" smtClean="0"/>
              <a:t>２を</a:t>
            </a:r>
            <a:r>
              <a:rPr kumimoji="1" lang="en-US" altLang="ja-JP" dirty="0" smtClean="0"/>
              <a:t>k</a:t>
            </a:r>
            <a:r>
              <a:rPr kumimoji="1" lang="ja-JP" altLang="en-US" dirty="0" smtClean="0"/>
              <a:t>回繰り返す</a:t>
            </a:r>
            <a:r>
              <a:rPr kumimoji="1" lang="en-US" altLang="ja-JP" dirty="0" smtClean="0"/>
              <a:t/>
            </a:r>
            <a:br>
              <a:rPr kumimoji="1" lang="en-US" altLang="ja-JP" dirty="0" smtClean="0"/>
            </a:br>
            <a:endParaRPr kumimoji="1" lang="en-US" altLang="ja-JP" dirty="0" smtClean="0"/>
          </a:p>
          <a:p>
            <a:pPr marL="514350" indent="-514350">
              <a:buFont typeface="+mj-lt"/>
              <a:buAutoNum type="arabicPeriod"/>
            </a:pPr>
            <a:r>
              <a:rPr lang="ja-JP" altLang="en-US" dirty="0" smtClean="0"/>
              <a:t>決定木毎の予測をまとめて多数決に基づきクラスラベルを割り当てる</a:t>
            </a:r>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17</a:t>
            </a:fld>
            <a:endParaRPr kumimoji="1" lang="ja-JP" altLang="en-US"/>
          </a:p>
        </p:txBody>
      </p:sp>
    </p:spTree>
    <p:extLst>
      <p:ext uri="{BB962C8B-B14F-4D97-AF65-F5344CB8AC3E}">
        <p14:creationId xmlns:p14="http://schemas.microsoft.com/office/powerpoint/2010/main" val="16638897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ランダムフォレストの利点</a:t>
            </a:r>
            <a:endParaRPr kumimoji="1" lang="ja-JP" altLang="en-US" dirty="0"/>
          </a:p>
        </p:txBody>
      </p:sp>
      <p:sp>
        <p:nvSpPr>
          <p:cNvPr id="3" name="コンテンツ プレースホルダー 2"/>
          <p:cNvSpPr>
            <a:spLocks noGrp="1"/>
          </p:cNvSpPr>
          <p:nvPr>
            <p:ph idx="1"/>
          </p:nvPr>
        </p:nvSpPr>
        <p:spPr>
          <a:xfrm>
            <a:off x="1273628" y="1605280"/>
            <a:ext cx="7573509" cy="5252719"/>
          </a:xfrm>
        </p:spPr>
        <p:txBody>
          <a:bodyPr>
            <a:normAutofit lnSpcReduction="10000"/>
          </a:bodyPr>
          <a:lstStyle/>
          <a:p>
            <a:r>
              <a:rPr kumimoji="1" lang="ja-JP" altLang="en-US" dirty="0" smtClean="0"/>
              <a:t>利点</a:t>
            </a:r>
            <a:endParaRPr kumimoji="1" lang="en-US" altLang="ja-JP" dirty="0" smtClean="0"/>
          </a:p>
          <a:p>
            <a:pPr lvl="1"/>
            <a:r>
              <a:rPr lang="ja-JP" altLang="en-US" dirty="0" smtClean="0"/>
              <a:t>多数の決定木を利用するため個々の決定木のノイズに頑健になり</a:t>
            </a:r>
            <a:r>
              <a:rPr lang="ja-JP" altLang="en-US" dirty="0"/>
              <a:t>通常の決定木</a:t>
            </a:r>
            <a:r>
              <a:rPr lang="ja-JP" altLang="en-US" dirty="0" smtClean="0"/>
              <a:t>で必要となる木の剪定の必要がない</a:t>
            </a:r>
            <a:endParaRPr lang="en-US" altLang="ja-JP" dirty="0" smtClean="0"/>
          </a:p>
          <a:p>
            <a:pPr lvl="1"/>
            <a:r>
              <a:rPr lang="ja-JP" altLang="en-US" dirty="0" smtClean="0"/>
              <a:t>ノイズに頑健なため学習データの外れ値に強い</a:t>
            </a:r>
            <a:endParaRPr lang="en-US" altLang="ja-JP" dirty="0" smtClean="0"/>
          </a:p>
          <a:p>
            <a:pPr lvl="1"/>
            <a:r>
              <a:rPr lang="ja-JP" altLang="en-US" dirty="0" smtClean="0"/>
              <a:t>各弱識別器を並列で学習できる</a:t>
            </a:r>
            <a:endParaRPr lang="en-US" altLang="ja-JP" dirty="0" smtClean="0"/>
          </a:p>
          <a:p>
            <a:pPr lvl="1"/>
            <a:endParaRPr lang="en-US" altLang="ja-JP" dirty="0" smtClean="0"/>
          </a:p>
          <a:p>
            <a:r>
              <a:rPr lang="ja-JP" altLang="en-US" dirty="0" smtClean="0"/>
              <a:t>欠点</a:t>
            </a:r>
            <a:endParaRPr lang="en-US" altLang="ja-JP" dirty="0" smtClean="0"/>
          </a:p>
          <a:p>
            <a:pPr lvl="1"/>
            <a:r>
              <a:rPr lang="ja-JP" altLang="en-US" dirty="0" smtClean="0"/>
              <a:t>決定木で有用だった意味解釈性が乏しい</a:t>
            </a:r>
            <a:endParaRPr lang="en-US" altLang="ja-JP" dirty="0" smtClean="0"/>
          </a:p>
          <a:p>
            <a:pPr lvl="1"/>
            <a:r>
              <a:rPr lang="ja-JP" altLang="en-US" dirty="0" smtClean="0"/>
              <a:t>決定木を多くすると性能が良くなる代わりに計算コストが増える</a:t>
            </a:r>
            <a:endParaRPr lang="en-US" altLang="ja-JP" dirty="0" smtClean="0"/>
          </a:p>
          <a:p>
            <a:pPr lvl="1"/>
            <a:r>
              <a:rPr lang="ja-JP" altLang="en-US" dirty="0" smtClean="0"/>
              <a:t>各弱識別器が独立に学習されるためモデルの多様性が低く、問題によっては思ったよりバリアンスが下がらない（バギング全般の欠点）</a:t>
            </a:r>
            <a:endParaRPr lang="en-US" altLang="ja-JP" dirty="0" smtClean="0"/>
          </a:p>
          <a:p>
            <a:pPr lvl="1"/>
            <a:endParaRPr lang="en-US" altLang="ja-JP" dirty="0" smtClean="0"/>
          </a:p>
          <a:p>
            <a:pPr lvl="1"/>
            <a:endParaRPr kumimoji="1"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18</a:t>
            </a:fld>
            <a:endParaRPr kumimoji="1" lang="ja-JP" altLang="en-US"/>
          </a:p>
        </p:txBody>
      </p:sp>
    </p:spTree>
    <p:extLst>
      <p:ext uri="{BB962C8B-B14F-4D97-AF65-F5344CB8AC3E}">
        <p14:creationId xmlns:p14="http://schemas.microsoft.com/office/powerpoint/2010/main" val="9096037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ブースティング</a:t>
            </a:r>
            <a:endParaRPr kumimoji="1" lang="ja-JP" altLang="en-US" dirty="0"/>
          </a:p>
        </p:txBody>
      </p:sp>
      <p:sp>
        <p:nvSpPr>
          <p:cNvPr id="3" name="コンテンツ プレースホルダー 2"/>
          <p:cNvSpPr>
            <a:spLocks noGrp="1"/>
          </p:cNvSpPr>
          <p:nvPr>
            <p:ph idx="1"/>
          </p:nvPr>
        </p:nvSpPr>
        <p:spPr>
          <a:xfrm>
            <a:off x="1273628" y="1325562"/>
            <a:ext cx="7573509" cy="5395913"/>
          </a:xfrm>
        </p:spPr>
        <p:txBody>
          <a:bodyPr>
            <a:normAutofit fontScale="77500" lnSpcReduction="20000"/>
          </a:bodyPr>
          <a:lstStyle/>
          <a:p>
            <a:r>
              <a:rPr lang="ja-JP" altLang="en-US" dirty="0"/>
              <a:t>バギング</a:t>
            </a:r>
            <a:r>
              <a:rPr lang="ja-JP" altLang="en-US" dirty="0" smtClean="0"/>
              <a:t>と同様に</a:t>
            </a:r>
            <a:r>
              <a:rPr kumimoji="1" lang="ja-JP" altLang="en-US" dirty="0" smtClean="0"/>
              <a:t>学習データの一部を用いて複数の弱識別器を作成し、最後に統合することで強い識別器を作成する</a:t>
            </a:r>
            <a:endParaRPr kumimoji="1" lang="en-US" altLang="ja-JP" dirty="0" smtClean="0"/>
          </a:p>
          <a:p>
            <a:endParaRPr lang="en-US" altLang="ja-JP" dirty="0"/>
          </a:p>
          <a:p>
            <a:r>
              <a:rPr lang="ja-JP" altLang="en-US" dirty="0" smtClean="0"/>
              <a:t>一度にすべての弱識別器を作成するバギングと異なり、まず弱識別器を一つ作成し、その識別結果を用いて次の弱識別器の作成（識別器の性能を</a:t>
            </a:r>
            <a:r>
              <a:rPr lang="en-US" altLang="ja-JP" dirty="0" smtClean="0"/>
              <a:t>Boosting</a:t>
            </a:r>
            <a:r>
              <a:rPr lang="ja-JP" altLang="en-US" dirty="0" smtClean="0"/>
              <a:t>する）</a:t>
            </a:r>
            <a:r>
              <a:rPr lang="en-US" altLang="ja-JP" dirty="0" smtClean="0"/>
              <a:t>…</a:t>
            </a:r>
            <a:r>
              <a:rPr lang="ja-JP" altLang="en-US" dirty="0" smtClean="0"/>
              <a:t>と繰り返すことで複数の弱識別器を作る</a:t>
            </a:r>
            <a:endParaRPr lang="en-US" altLang="ja-JP" dirty="0" smtClean="0"/>
          </a:p>
          <a:p>
            <a:endParaRPr lang="en-US" altLang="ja-JP" dirty="0"/>
          </a:p>
          <a:p>
            <a:r>
              <a:rPr lang="ja-JP" altLang="en-US" dirty="0" smtClean="0"/>
              <a:t>性能を改善するように弱識別器が学習されるため一般にバギングより高い性能が得られることが多い</a:t>
            </a:r>
            <a:endParaRPr lang="en-US" altLang="ja-JP" dirty="0" smtClean="0"/>
          </a:p>
          <a:p>
            <a:endParaRPr kumimoji="1" lang="en-US" altLang="ja-JP" dirty="0" smtClean="0"/>
          </a:p>
          <a:p>
            <a:r>
              <a:rPr lang="ja-JP" altLang="en-US" dirty="0" smtClean="0"/>
              <a:t>代表的なアルゴリズム</a:t>
            </a:r>
            <a:endParaRPr lang="en-US" altLang="ja-JP" dirty="0" smtClean="0"/>
          </a:p>
          <a:p>
            <a:pPr lvl="1"/>
            <a:r>
              <a:rPr lang="en-US" altLang="ja-JP" dirty="0" err="1" smtClean="0"/>
              <a:t>AdaBoost</a:t>
            </a:r>
            <a:endParaRPr lang="en-US" altLang="ja-JP" dirty="0" smtClean="0"/>
          </a:p>
          <a:p>
            <a:pPr lvl="1"/>
            <a:r>
              <a:rPr kumimoji="1" lang="ja-JP" altLang="en-US" dirty="0" smtClean="0"/>
              <a:t>勾配ブースティング</a:t>
            </a:r>
            <a:endParaRPr kumimoji="1" lang="en-US" altLang="ja-JP" dirty="0" smtClean="0"/>
          </a:p>
          <a:p>
            <a:pPr lvl="1"/>
            <a:r>
              <a:rPr lang="en-US" altLang="ja-JP" dirty="0"/>
              <a:t>GBDT(Gradient Boosting Decision Tree</a:t>
            </a:r>
            <a:r>
              <a:rPr lang="en-US" altLang="ja-JP" dirty="0" smtClean="0"/>
              <a:t>)</a:t>
            </a:r>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19</a:t>
            </a:fld>
            <a:endParaRPr kumimoji="1" lang="ja-JP" altLang="en-US"/>
          </a:p>
        </p:txBody>
      </p:sp>
    </p:spTree>
    <p:extLst>
      <p:ext uri="{BB962C8B-B14F-4D97-AF65-F5344CB8AC3E}">
        <p14:creationId xmlns:p14="http://schemas.microsoft.com/office/powerpoint/2010/main" val="1284496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機械学習でよく用いられる手法や考え方を紹介</a:t>
            </a:r>
            <a:endParaRPr kumimoji="1" lang="ja-JP" altLang="en-US" dirty="0"/>
          </a:p>
        </p:txBody>
      </p:sp>
      <p:sp>
        <p:nvSpPr>
          <p:cNvPr id="3" name="コンテンツ プレースホルダー 2"/>
          <p:cNvSpPr>
            <a:spLocks noGrp="1"/>
          </p:cNvSpPr>
          <p:nvPr>
            <p:ph idx="1"/>
          </p:nvPr>
        </p:nvSpPr>
        <p:spPr/>
        <p:txBody>
          <a:bodyPr>
            <a:normAutofit/>
          </a:bodyPr>
          <a:lstStyle/>
          <a:p>
            <a:r>
              <a:rPr lang="ja-JP" altLang="en-US" dirty="0" smtClean="0"/>
              <a:t>決定木</a:t>
            </a:r>
            <a:r>
              <a:rPr lang="en-US" altLang="ja-JP" dirty="0" smtClean="0"/>
              <a:t>(CART)</a:t>
            </a:r>
          </a:p>
          <a:p>
            <a:r>
              <a:rPr lang="ja-JP" altLang="en-US" dirty="0" smtClean="0"/>
              <a:t>ランダムフォレスト</a:t>
            </a:r>
            <a:endParaRPr lang="en-US" altLang="ja-JP" dirty="0" smtClean="0"/>
          </a:p>
          <a:p>
            <a:r>
              <a:rPr lang="en-US" altLang="ja-JP" dirty="0" smtClean="0"/>
              <a:t>Gradient</a:t>
            </a:r>
            <a:r>
              <a:rPr lang="ja-JP" altLang="en-US" dirty="0" smtClean="0"/>
              <a:t> </a:t>
            </a:r>
            <a:r>
              <a:rPr lang="en-US" altLang="ja-JP" dirty="0" smtClean="0"/>
              <a:t>Boosted</a:t>
            </a:r>
            <a:r>
              <a:rPr lang="ja-JP" altLang="en-US" dirty="0" smtClean="0"/>
              <a:t> </a:t>
            </a:r>
            <a:r>
              <a:rPr lang="en-US" altLang="ja-JP" dirty="0" smtClean="0"/>
              <a:t>Decision Tree</a:t>
            </a:r>
          </a:p>
          <a:p>
            <a:r>
              <a:rPr kumimoji="1" lang="en-US" altLang="ja-JP" dirty="0" err="1" smtClean="0"/>
              <a:t>Adaboost</a:t>
            </a:r>
            <a:endParaRPr kumimoji="1" lang="en-US" altLang="ja-JP" dirty="0" smtClean="0"/>
          </a:p>
          <a:p>
            <a:r>
              <a:rPr kumimoji="1" lang="en-US" altLang="ja-JP" dirty="0" smtClean="0"/>
              <a:t>K</a:t>
            </a:r>
            <a:r>
              <a:rPr kumimoji="1" lang="ja-JP" altLang="en-US" dirty="0" smtClean="0"/>
              <a:t>近傍法</a:t>
            </a:r>
            <a:endParaRPr lang="en-US" altLang="ja-JP" dirty="0" smtClean="0"/>
          </a:p>
          <a:p>
            <a:r>
              <a:rPr kumimoji="1" lang="ja-JP" altLang="en-US" dirty="0" smtClean="0"/>
              <a:t>過学習と汎化性能</a:t>
            </a:r>
            <a:endParaRPr kumimoji="1" lang="en-US" altLang="ja-JP" dirty="0" smtClean="0"/>
          </a:p>
          <a:p>
            <a:r>
              <a:rPr kumimoji="1" lang="ja-JP" altLang="en-US" dirty="0" smtClean="0"/>
              <a:t>交差検定（</a:t>
            </a:r>
            <a:r>
              <a:rPr kumimoji="1" lang="en-US" altLang="ja-JP" dirty="0" smtClean="0"/>
              <a:t>Cross Validation</a:t>
            </a:r>
            <a:r>
              <a:rPr kumimoji="1" lang="ja-JP" altLang="en-US" dirty="0" smtClean="0"/>
              <a:t>）</a:t>
            </a:r>
            <a:endParaRPr kumimoji="1" lang="en-US" altLang="ja-JP" dirty="0" smtClean="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a:t>
            </a:fld>
            <a:endParaRPr kumimoji="1" lang="ja-JP" altLang="en-US"/>
          </a:p>
        </p:txBody>
      </p:sp>
    </p:spTree>
    <p:extLst>
      <p:ext uri="{BB962C8B-B14F-4D97-AF65-F5344CB8AC3E}">
        <p14:creationId xmlns:p14="http://schemas.microsoft.com/office/powerpoint/2010/main" val="19685929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Boosting</a:t>
            </a:r>
            <a:r>
              <a:rPr kumimoji="1" lang="ja-JP" altLang="en-US" dirty="0" smtClean="0"/>
              <a:t>の基本的なアイデア</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174170" y="1605281"/>
                <a:ext cx="8904514" cy="4471352"/>
              </a:xfrm>
            </p:spPr>
            <p:txBody>
              <a:bodyPr/>
              <a:lstStyle/>
              <a:p>
                <a:r>
                  <a:rPr kumimoji="1" lang="ja-JP" altLang="en-US" dirty="0" smtClean="0"/>
                  <a:t>学習データの分布</a:t>
                </a:r>
                <a14:m>
                  <m:oMath xmlns:m="http://schemas.openxmlformats.org/officeDocument/2006/math">
                    <m:r>
                      <a:rPr lang="en-US" altLang="ja-JP" b="0" i="0" smtClean="0">
                        <a:latin typeface="Cambria Math" charset="0"/>
                        <a:ea typeface="Cambria Math" charset="0"/>
                        <a:cs typeface="Cambria Math" charset="0"/>
                      </a:rPr>
                      <m:t> </m:t>
                    </m:r>
                    <m:r>
                      <a:rPr lang="en-US" altLang="ja-JP" i="1">
                        <a:latin typeface="Cambria Math" charset="0"/>
                        <a:ea typeface="Cambria Math" charset="0"/>
                        <a:cs typeface="Cambria Math" charset="0"/>
                      </a:rPr>
                      <m:t>𝒟</m:t>
                    </m:r>
                    <m:r>
                      <a:rPr lang="en-US" altLang="ja-JP" b="0" i="0" smtClean="0">
                        <a:latin typeface="Cambria Math" charset="0"/>
                        <a:ea typeface="Cambria Math" charset="0"/>
                        <a:cs typeface="Cambria Math" charset="0"/>
                      </a:rPr>
                      <m:t> </m:t>
                    </m:r>
                  </m:oMath>
                </a14:m>
                <a:r>
                  <a:rPr kumimoji="1" lang="ja-JP" altLang="en-US" dirty="0" smtClean="0"/>
                  <a:t>から弱識別器</a:t>
                </a:r>
                <a:r>
                  <a:rPr kumimoji="1" lang="en-US" altLang="ja-JP" dirty="0" smtClean="0"/>
                  <a:t> </a:t>
                </a:r>
                <a14:m>
                  <m:oMath xmlns:m="http://schemas.openxmlformats.org/officeDocument/2006/math">
                    <m:sSub>
                      <m:sSubPr>
                        <m:ctrlPr>
                          <a:rPr kumimoji="1" lang="en-US" altLang="ja-JP" b="0" i="1" smtClean="0">
                            <a:latin typeface="Cambria Math" charset="0"/>
                          </a:rPr>
                        </m:ctrlPr>
                      </m:sSubPr>
                      <m:e>
                        <m:r>
                          <a:rPr kumimoji="1" lang="en-US" altLang="ja-JP" b="0" i="1" smtClean="0">
                            <a:latin typeface="Cambria Math" charset="0"/>
                          </a:rPr>
                          <m:t>h</m:t>
                        </m:r>
                      </m:e>
                      <m:sub>
                        <m:r>
                          <a:rPr kumimoji="1" lang="en-US" altLang="ja-JP" b="0" i="1" smtClean="0">
                            <a:latin typeface="Cambria Math" charset="0"/>
                          </a:rPr>
                          <m:t>1</m:t>
                        </m:r>
                      </m:sub>
                    </m:sSub>
                  </m:oMath>
                </a14:m>
                <a:r>
                  <a:rPr kumimoji="1" lang="en-US" altLang="ja-JP" dirty="0" smtClean="0"/>
                  <a:t> </a:t>
                </a:r>
                <a:r>
                  <a:rPr kumimoji="1" lang="ja-JP" altLang="en-US" dirty="0" smtClean="0"/>
                  <a:t>を作成する</a:t>
                </a:r>
                <a:endParaRPr kumimoji="1" lang="en-US" altLang="ja-JP" dirty="0" smtClean="0"/>
              </a:p>
              <a:p>
                <a14:m>
                  <m:oMath xmlns:m="http://schemas.openxmlformats.org/officeDocument/2006/math">
                    <m:sSub>
                      <m:sSubPr>
                        <m:ctrlPr>
                          <a:rPr lang="en-US" altLang="ja-JP" i="1">
                            <a:latin typeface="Cambria Math" charset="0"/>
                          </a:rPr>
                        </m:ctrlPr>
                      </m:sSubPr>
                      <m:e>
                        <m:r>
                          <a:rPr lang="en-US" altLang="ja-JP" i="1">
                            <a:latin typeface="Cambria Math" charset="0"/>
                          </a:rPr>
                          <m:t>h</m:t>
                        </m:r>
                      </m:e>
                      <m:sub>
                        <m:r>
                          <a:rPr lang="en-US" altLang="ja-JP" i="1">
                            <a:latin typeface="Cambria Math" charset="0"/>
                          </a:rPr>
                          <m:t>1</m:t>
                        </m:r>
                      </m:sub>
                    </m:sSub>
                  </m:oMath>
                </a14:m>
                <a:r>
                  <a:rPr lang="ja-JP" altLang="en-US" dirty="0" smtClean="0"/>
                  <a:t>が誤分類したデータ集合の分布を</a:t>
                </a:r>
                <a:r>
                  <a:rPr lang="en-US" altLang="ja-JP" dirty="0" smtClean="0"/>
                  <a:t> </a:t>
                </a:r>
                <a14:m>
                  <m:oMath xmlns:m="http://schemas.openxmlformats.org/officeDocument/2006/math">
                    <m:r>
                      <a:rPr lang="en-US" altLang="ja-JP" i="1">
                        <a:latin typeface="Cambria Math" charset="0"/>
                        <a:ea typeface="Cambria Math" charset="0"/>
                        <a:cs typeface="Cambria Math" charset="0"/>
                      </a:rPr>
                      <m:t>𝒟</m:t>
                    </m:r>
                  </m:oMath>
                </a14:m>
                <a:r>
                  <a:rPr lang="en-US" altLang="ja-JP" dirty="0" smtClean="0"/>
                  <a:t>’ </a:t>
                </a:r>
                <a:r>
                  <a:rPr lang="ja-JP" altLang="en-US" dirty="0" smtClean="0"/>
                  <a:t>とする</a:t>
                </a:r>
                <a:endParaRPr lang="en-US" altLang="ja-JP" dirty="0" smtClean="0"/>
              </a:p>
              <a:p>
                <a14:m>
                  <m:oMath xmlns:m="http://schemas.openxmlformats.org/officeDocument/2006/math">
                    <m:r>
                      <a:rPr lang="en-US" altLang="ja-JP" i="1">
                        <a:latin typeface="Cambria Math" charset="0"/>
                        <a:ea typeface="Cambria Math" charset="0"/>
                        <a:cs typeface="Cambria Math" charset="0"/>
                      </a:rPr>
                      <m:t>𝒟</m:t>
                    </m:r>
                  </m:oMath>
                </a14:m>
                <a:r>
                  <a:rPr kumimoji="1" lang="en-US" altLang="ja-JP" dirty="0" smtClean="0"/>
                  <a:t>’</a:t>
                </a:r>
                <a:r>
                  <a:rPr kumimoji="1" lang="ja-JP" altLang="en-US" dirty="0" smtClean="0"/>
                  <a:t>から新しい弱識別器</a:t>
                </a:r>
                <a:r>
                  <a:rPr kumimoji="1" lang="en-US" altLang="ja-JP" dirty="0" smtClean="0"/>
                  <a:t> </a:t>
                </a:r>
                <a14:m>
                  <m:oMath xmlns:m="http://schemas.openxmlformats.org/officeDocument/2006/math">
                    <m:sSub>
                      <m:sSubPr>
                        <m:ctrlPr>
                          <a:rPr lang="en-US" altLang="ja-JP" i="1">
                            <a:latin typeface="Cambria Math" charset="0"/>
                          </a:rPr>
                        </m:ctrlPr>
                      </m:sSubPr>
                      <m:e>
                        <m:r>
                          <a:rPr lang="en-US" altLang="ja-JP" i="1">
                            <a:latin typeface="Cambria Math" charset="0"/>
                          </a:rPr>
                          <m:t>h</m:t>
                        </m:r>
                      </m:e>
                      <m:sub>
                        <m:r>
                          <a:rPr lang="en-US" altLang="ja-JP" i="1">
                            <a:latin typeface="Cambria Math" charset="0"/>
                          </a:rPr>
                          <m:t>1</m:t>
                        </m:r>
                      </m:sub>
                    </m:sSub>
                    <m:r>
                      <a:rPr lang="en-US" altLang="ja-JP" b="0" i="0" smtClean="0">
                        <a:latin typeface="Cambria Math" charset="0"/>
                      </a:rPr>
                      <m:t> </m:t>
                    </m:r>
                  </m:oMath>
                </a14:m>
                <a:r>
                  <a:rPr kumimoji="1" lang="ja-JP" altLang="en-US" dirty="0" smtClean="0"/>
                  <a:t>を作る</a:t>
                </a:r>
                <a:endParaRPr kumimoji="1" lang="en-US" altLang="ja-JP" dirty="0" smtClean="0"/>
              </a:p>
              <a:p>
                <a:endParaRPr lang="en-US" altLang="ja-JP" dirty="0"/>
              </a:p>
              <a:p>
                <a:r>
                  <a:rPr kumimoji="1" lang="ja-JP" altLang="en-US" dirty="0" smtClean="0"/>
                  <a:t>弱識別器</a:t>
                </a:r>
                <a:r>
                  <a:rPr kumimoji="1" lang="en-US" altLang="ja-JP" dirty="0" smtClean="0"/>
                  <a:t> </a:t>
                </a:r>
                <a14:m>
                  <m:oMath xmlns:m="http://schemas.openxmlformats.org/officeDocument/2006/math">
                    <m:sSub>
                      <m:sSubPr>
                        <m:ctrlPr>
                          <a:rPr lang="en-US" altLang="ja-JP" i="1">
                            <a:latin typeface="Cambria Math" charset="0"/>
                          </a:rPr>
                        </m:ctrlPr>
                      </m:sSubPr>
                      <m:e>
                        <m:r>
                          <a:rPr lang="en-US" altLang="ja-JP" i="1">
                            <a:latin typeface="Cambria Math" charset="0"/>
                          </a:rPr>
                          <m:t>h</m:t>
                        </m:r>
                      </m:e>
                      <m:sub>
                        <m:r>
                          <a:rPr lang="en-US" altLang="ja-JP" i="1">
                            <a:latin typeface="Cambria Math" charset="0"/>
                          </a:rPr>
                          <m:t>1</m:t>
                        </m:r>
                      </m:sub>
                    </m:sSub>
                  </m:oMath>
                </a14:m>
                <a:r>
                  <a:rPr kumimoji="1" lang="en-US" altLang="ja-JP" dirty="0" smtClean="0"/>
                  <a:t>, </a:t>
                </a:r>
                <a14:m>
                  <m:oMath xmlns:m="http://schemas.openxmlformats.org/officeDocument/2006/math">
                    <m:sSub>
                      <m:sSubPr>
                        <m:ctrlPr>
                          <a:rPr lang="en-US" altLang="ja-JP" i="1">
                            <a:latin typeface="Cambria Math" charset="0"/>
                          </a:rPr>
                        </m:ctrlPr>
                      </m:sSubPr>
                      <m:e>
                        <m:r>
                          <a:rPr lang="en-US" altLang="ja-JP" i="1">
                            <a:latin typeface="Cambria Math" charset="0"/>
                          </a:rPr>
                          <m:t>h</m:t>
                        </m:r>
                      </m:e>
                      <m:sub>
                        <m:r>
                          <a:rPr lang="en-US" altLang="ja-JP" b="0" i="1" smtClean="0">
                            <a:latin typeface="Cambria Math" charset="0"/>
                          </a:rPr>
                          <m:t>2</m:t>
                        </m:r>
                      </m:sub>
                    </m:sSub>
                  </m:oMath>
                </a14:m>
                <a:r>
                  <a:rPr kumimoji="1" lang="ja-JP" altLang="en-US" dirty="0" smtClean="0"/>
                  <a:t>を組み合わせると汎化性能の</a:t>
                </a:r>
                <a:r>
                  <a:rPr kumimoji="1" lang="en-US" altLang="ja-JP" dirty="0" smtClean="0"/>
                  <a:t/>
                </a:r>
                <a:br>
                  <a:rPr kumimoji="1" lang="en-US" altLang="ja-JP" dirty="0" smtClean="0"/>
                </a:br>
                <a:r>
                  <a:rPr kumimoji="1" lang="ja-JP" altLang="en-US" dirty="0" smtClean="0"/>
                  <a:t>高い強い識別器</a:t>
                </a:r>
                <a:r>
                  <a:rPr kumimoji="1" lang="en-US" altLang="ja-JP" dirty="0" smtClean="0"/>
                  <a:t> </a:t>
                </a:r>
                <a:r>
                  <a:rPr kumimoji="1" lang="en-US" altLang="ja-JP" i="1" dirty="0" smtClean="0">
                    <a:latin typeface="Times" charset="0"/>
                    <a:ea typeface="Times" charset="0"/>
                    <a:cs typeface="Times" charset="0"/>
                  </a:rPr>
                  <a:t>H</a:t>
                </a:r>
                <a:r>
                  <a:rPr kumimoji="1" lang="en-US" altLang="ja-JP" dirty="0" smtClean="0"/>
                  <a:t> </a:t>
                </a:r>
                <a:r>
                  <a:rPr lang="ja-JP" altLang="en-US" dirty="0" smtClean="0"/>
                  <a:t>ができる！！</a:t>
                </a:r>
                <a:r>
                  <a:rPr kumimoji="1" lang="ja-JP" altLang="en-US" dirty="0" smtClean="0"/>
                  <a:t>（ブースティング）</a:t>
                </a:r>
                <a:endParaRPr kumimoji="1" lang="ja-JP" altLang="en-US" dirty="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174170" y="1605281"/>
                <a:ext cx="8904514" cy="4471352"/>
              </a:xfrm>
              <a:blipFill rotWithShape="0">
                <a:blip r:embed="rId2"/>
                <a:stretch>
                  <a:fillRect l="-1575" t="-3270" r="-1507"/>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20</a:t>
            </a:fld>
            <a:endParaRPr kumimoji="1" lang="ja-JP" altLang="en-US"/>
          </a:p>
        </p:txBody>
      </p:sp>
    </p:spTree>
    <p:extLst>
      <p:ext uri="{BB962C8B-B14F-4D97-AF65-F5344CB8AC3E}">
        <p14:creationId xmlns:p14="http://schemas.microsoft.com/office/powerpoint/2010/main" val="7381463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78972" y="0"/>
            <a:ext cx="8368166" cy="1325563"/>
          </a:xfrm>
        </p:spPr>
        <p:txBody>
          <a:bodyPr/>
          <a:lstStyle/>
          <a:p>
            <a:r>
              <a:rPr kumimoji="1" lang="en-US" altLang="ja-JP" dirty="0" err="1" smtClean="0"/>
              <a:t>Adaboost</a:t>
            </a:r>
            <a:r>
              <a:rPr kumimoji="1" lang="en-US" altLang="ja-JP" dirty="0" smtClean="0"/>
              <a:t> (Adaptive</a:t>
            </a:r>
            <a:r>
              <a:rPr kumimoji="1" lang="ja-JP" altLang="en-US" dirty="0" smtClean="0"/>
              <a:t>（</a:t>
            </a:r>
            <a:r>
              <a:rPr lang="ja-JP" altLang="en-US" dirty="0" smtClean="0"/>
              <a:t>適応的）</a:t>
            </a:r>
            <a:r>
              <a:rPr kumimoji="1" lang="en-US" altLang="ja-JP" dirty="0" smtClean="0"/>
              <a:t>Boost</a:t>
            </a:r>
            <a:r>
              <a:rPr kumimoji="1" lang="ja-JP" altLang="en-US" dirty="0" smtClean="0"/>
              <a:t>）</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642257" y="1066800"/>
                <a:ext cx="8395604" cy="5889171"/>
              </a:xfrm>
            </p:spPr>
            <p:txBody>
              <a:bodyPr>
                <a:normAutofit/>
              </a:bodyPr>
              <a:lstStyle/>
              <a:p>
                <a:pPr marL="0" lvl="0" indent="0" defTabSz="914400">
                  <a:lnSpc>
                    <a:spcPct val="100000"/>
                  </a:lnSpc>
                  <a:spcBef>
                    <a:spcPts val="0"/>
                  </a:spcBef>
                  <a:buNone/>
                </a:pPr>
                <a:r>
                  <a:rPr lang="en-US" altLang="ja-JP" b="1" i="1" dirty="0" smtClean="0">
                    <a:latin typeface="Times" charset="0"/>
                    <a:ea typeface="Times" charset="0"/>
                    <a:cs typeface="Times" charset="0"/>
                  </a:rPr>
                  <a:t>Input</a:t>
                </a:r>
                <a:r>
                  <a:rPr lang="ja-JP" altLang="en-US" dirty="0" smtClean="0"/>
                  <a:t>：</a:t>
                </a:r>
                <a:r>
                  <a:rPr lang="en-US" altLang="ja-JP" dirty="0">
                    <a:ea typeface="Cambria Math" charset="0"/>
                    <a:cs typeface="Cambria Math" charset="0"/>
                  </a:rPr>
                  <a:t> </a:t>
                </a:r>
                <a14:m>
                  <m:oMath xmlns:m="http://schemas.openxmlformats.org/officeDocument/2006/math">
                    <m:r>
                      <a:rPr lang="en-US" altLang="ja-JP" i="1">
                        <a:latin typeface="Cambria Math" charset="0"/>
                        <a:ea typeface="Cambria Math" charset="0"/>
                        <a:cs typeface="Cambria Math" charset="0"/>
                      </a:rPr>
                      <m:t>𝒟</m:t>
                    </m:r>
                    <m:r>
                      <a:rPr lang="en-US" altLang="ja-JP" i="1">
                        <a:latin typeface="Cambria Math" charset="0"/>
                        <a:ea typeface="Cambria Math" charset="0"/>
                        <a:cs typeface="Cambria Math" charset="0"/>
                      </a:rPr>
                      <m:t> =</m:t>
                    </m:r>
                    <m:sSubSup>
                      <m:sSubSupPr>
                        <m:ctrlPr>
                          <a:rPr lang="en-US" altLang="ja-JP" b="0" i="1" smtClean="0">
                            <a:latin typeface="Cambria Math" charset="0"/>
                          </a:rPr>
                        </m:ctrlPr>
                      </m:sSubSupPr>
                      <m:e>
                        <m:d>
                          <m:dPr>
                            <m:begChr m:val="{"/>
                            <m:endChr m:val="}"/>
                            <m:ctrlPr>
                              <a:rPr lang="en-US" altLang="ja-JP" i="1">
                                <a:latin typeface="Cambria Math" charset="0"/>
                              </a:rPr>
                            </m:ctrlPr>
                          </m:dPr>
                          <m:e>
                            <m:d>
                              <m:dPr>
                                <m:ctrlPr>
                                  <a:rPr lang="mr-IN" altLang="ja-JP" i="1">
                                    <a:latin typeface="Cambria Math" charset="0"/>
                                  </a:rPr>
                                </m:ctrlPr>
                              </m:dPr>
                              <m:e>
                                <m:sSub>
                                  <m:sSubPr>
                                    <m:ctrlPr>
                                      <a:rPr lang="en-US" altLang="ja-JP" i="1">
                                        <a:latin typeface="Cambria Math" charset="0"/>
                                      </a:rPr>
                                    </m:ctrlPr>
                                  </m:sSubPr>
                                  <m:e>
                                    <m:r>
                                      <a:rPr lang="en-US" altLang="ja-JP" i="1">
                                        <a:latin typeface="Cambria Math" charset="0"/>
                                      </a:rPr>
                                      <m:t>𝑥</m:t>
                                    </m:r>
                                  </m:e>
                                  <m:sub>
                                    <m:r>
                                      <a:rPr lang="en-US" altLang="ja-JP" i="1">
                                        <a:latin typeface="Cambria Math" charset="0"/>
                                      </a:rPr>
                                      <m:t>𝑖</m:t>
                                    </m:r>
                                  </m:sub>
                                </m:sSub>
                                <m:r>
                                  <a:rPr lang="en-US" altLang="ja-JP" i="1">
                                    <a:latin typeface="Cambria Math" charset="0"/>
                                  </a:rPr>
                                  <m:t>,</m:t>
                                </m:r>
                                <m:sSub>
                                  <m:sSubPr>
                                    <m:ctrlPr>
                                      <a:rPr lang="en-US" altLang="ja-JP" i="1">
                                        <a:latin typeface="Cambria Math" charset="0"/>
                                      </a:rPr>
                                    </m:ctrlPr>
                                  </m:sSubPr>
                                  <m:e>
                                    <m:r>
                                      <a:rPr lang="en-US" altLang="ja-JP" i="1">
                                        <a:latin typeface="Cambria Math" charset="0"/>
                                      </a:rPr>
                                      <m:t>𝑦</m:t>
                                    </m:r>
                                  </m:e>
                                  <m:sub>
                                    <m:r>
                                      <a:rPr lang="en-US" altLang="ja-JP" i="1">
                                        <a:latin typeface="Cambria Math" charset="0"/>
                                      </a:rPr>
                                      <m:t>𝑖</m:t>
                                    </m:r>
                                  </m:sub>
                                </m:sSub>
                              </m:e>
                            </m:d>
                          </m:e>
                        </m:d>
                      </m:e>
                      <m:sub>
                        <m:r>
                          <a:rPr lang="en-US" altLang="ja-JP" b="0" i="1" smtClean="0">
                            <a:latin typeface="Cambria Math" charset="0"/>
                          </a:rPr>
                          <m:t>𝑖</m:t>
                        </m:r>
                        <m:r>
                          <a:rPr lang="en-US" altLang="ja-JP" b="0" i="1" smtClean="0">
                            <a:latin typeface="Cambria Math" charset="0"/>
                          </a:rPr>
                          <m:t>=1</m:t>
                        </m:r>
                      </m:sub>
                      <m:sup>
                        <m:r>
                          <a:rPr lang="en-US" altLang="ja-JP" b="0" i="1" smtClean="0">
                            <a:latin typeface="Cambria Math" charset="0"/>
                          </a:rPr>
                          <m:t>𝑁</m:t>
                        </m:r>
                      </m:sup>
                    </m:sSubSup>
                  </m:oMath>
                </a14:m>
                <a:r>
                  <a:rPr kumimoji="1" lang="en-US" altLang="ja-JP" dirty="0" smtClean="0"/>
                  <a:t/>
                </a:r>
                <a:br>
                  <a:rPr kumimoji="1" lang="en-US" altLang="ja-JP" dirty="0" smtClean="0"/>
                </a:br>
                <a:endParaRPr kumimoji="1" lang="en-US" altLang="ja-JP" dirty="0" smtClean="0"/>
              </a:p>
              <a:p>
                <a:pPr marL="514350" indent="-514350" defTabSz="914400">
                  <a:lnSpc>
                    <a:spcPct val="100000"/>
                  </a:lnSpc>
                  <a:spcBef>
                    <a:spcPts val="0"/>
                  </a:spcBef>
                  <a:buFont typeface="+mj-lt"/>
                  <a:buAutoNum type="arabicPeriod"/>
                </a:pPr>
                <a14:m>
                  <m:oMath xmlns:m="http://schemas.openxmlformats.org/officeDocument/2006/math">
                    <m:sSub>
                      <m:sSubPr>
                        <m:ctrlPr>
                          <a:rPr lang="en-US" altLang="ja-JP" i="1">
                            <a:latin typeface="Cambria Math" charset="0"/>
                          </a:rPr>
                        </m:ctrlPr>
                      </m:sSubPr>
                      <m:e>
                        <m:r>
                          <a:rPr lang="en-US" altLang="ja-JP" b="0" i="1" smtClean="0">
                            <a:latin typeface="Cambria Math" charset="0"/>
                            <a:ea typeface="Cambria Math" charset="0"/>
                            <a:cs typeface="Cambria Math" charset="0"/>
                          </a:rPr>
                          <m:t>𝒟</m:t>
                        </m:r>
                      </m:e>
                      <m:sub>
                        <m:r>
                          <a:rPr lang="en-US" altLang="ja-JP" b="0" i="1" smtClean="0">
                            <a:latin typeface="Cambria Math" charset="0"/>
                          </a:rPr>
                          <m:t>1</m:t>
                        </m:r>
                      </m:sub>
                    </m:sSub>
                    <m:d>
                      <m:dPr>
                        <m:ctrlPr>
                          <a:rPr lang="en-US" altLang="ja-JP" b="0" i="1" smtClean="0">
                            <a:latin typeface="Cambria Math" charset="0"/>
                          </a:rPr>
                        </m:ctrlPr>
                      </m:dPr>
                      <m:e>
                        <m:r>
                          <a:rPr lang="en-US" altLang="ja-JP" b="0" i="1" smtClean="0">
                            <a:latin typeface="Cambria Math" charset="0"/>
                          </a:rPr>
                          <m:t>𝑖</m:t>
                        </m:r>
                      </m:e>
                    </m:d>
                    <m:r>
                      <a:rPr lang="en-US" altLang="ja-JP" i="1">
                        <a:latin typeface="Cambria Math" charset="0"/>
                      </a:rPr>
                      <m:t>=</m:t>
                    </m:r>
                    <m:f>
                      <m:fPr>
                        <m:ctrlPr>
                          <a:rPr lang="en-US" altLang="ja-JP" b="0" i="1" smtClean="0">
                            <a:latin typeface="Cambria Math" charset="0"/>
                          </a:rPr>
                        </m:ctrlPr>
                      </m:fPr>
                      <m:num>
                        <m:r>
                          <a:rPr lang="en-US" altLang="ja-JP" b="0" i="1" smtClean="0">
                            <a:latin typeface="Cambria Math" charset="0"/>
                          </a:rPr>
                          <m:t>1</m:t>
                        </m:r>
                      </m:num>
                      <m:den>
                        <m:r>
                          <a:rPr lang="en-US" altLang="ja-JP" b="0" i="1" smtClean="0">
                            <a:latin typeface="Cambria Math" charset="0"/>
                          </a:rPr>
                          <m:t>𝑀</m:t>
                        </m:r>
                      </m:den>
                    </m:f>
                    <m:r>
                      <a:rPr lang="en-US" altLang="ja-JP" b="0" i="1" smtClean="0">
                        <a:latin typeface="Cambria Math" charset="0"/>
                        <a:ea typeface="Cambria Math" charset="0"/>
                        <a:cs typeface="Cambria Math" charset="0"/>
                      </a:rPr>
                      <m:t>∀</m:t>
                    </m:r>
                    <m:r>
                      <a:rPr lang="en-US" altLang="ja-JP" b="0" i="1" smtClean="0">
                        <a:latin typeface="Cambria Math" charset="0"/>
                        <a:ea typeface="Cambria Math" charset="0"/>
                        <a:cs typeface="Cambria Math" charset="0"/>
                      </a:rPr>
                      <m:t>𝑖</m:t>
                    </m:r>
                  </m:oMath>
                </a14:m>
                <a:r>
                  <a:rPr kumimoji="1" lang="en-US" altLang="ja-JP" dirty="0" smtClean="0"/>
                  <a:t> </a:t>
                </a:r>
                <a:r>
                  <a:rPr lang="en-US" altLang="ja-JP" sz="2000" dirty="0"/>
                  <a:t>#</a:t>
                </a:r>
                <a:r>
                  <a:rPr kumimoji="1" lang="en-US" altLang="ja-JP" sz="2000" dirty="0" smtClean="0"/>
                  <a:t> </a:t>
                </a:r>
                <a:r>
                  <a:rPr kumimoji="1" lang="ja-JP" altLang="en-US" sz="2000" dirty="0" smtClean="0"/>
                  <a:t>全ての点に一様の重みを与え一様分布を作る</a:t>
                </a:r>
                <a:endParaRPr kumimoji="1" lang="en-US" altLang="ja-JP" sz="2000" dirty="0" smtClean="0"/>
              </a:p>
              <a:p>
                <a:pPr marL="514350" indent="-514350" defTabSz="914400">
                  <a:lnSpc>
                    <a:spcPct val="100000"/>
                  </a:lnSpc>
                  <a:spcBef>
                    <a:spcPts val="0"/>
                  </a:spcBef>
                  <a:buFont typeface="+mj-lt"/>
                  <a:buAutoNum type="arabicPeriod"/>
                </a:pPr>
                <a:r>
                  <a:rPr lang="en-US" altLang="ja-JP" b="1" i="1" dirty="0">
                    <a:latin typeface="Times" charset="0"/>
                    <a:ea typeface="Times" charset="0"/>
                    <a:cs typeface="Times" charset="0"/>
                  </a:rPr>
                  <a:t>F</a:t>
                </a:r>
                <a:r>
                  <a:rPr lang="en-US" altLang="ja-JP" b="1" i="1" dirty="0" smtClean="0">
                    <a:latin typeface="Times" charset="0"/>
                    <a:ea typeface="Times" charset="0"/>
                    <a:cs typeface="Times" charset="0"/>
                  </a:rPr>
                  <a:t>or </a:t>
                </a:r>
                <a:r>
                  <a:rPr lang="en-US" altLang="ja-JP" i="1" dirty="0" smtClean="0">
                    <a:latin typeface="Times" charset="0"/>
                    <a:ea typeface="Times" charset="0"/>
                    <a:cs typeface="Times" charset="0"/>
                  </a:rPr>
                  <a:t>t =</a:t>
                </a:r>
                <a:r>
                  <a:rPr lang="en-US" altLang="ja-JP" dirty="0" smtClean="0">
                    <a:latin typeface="Times" charset="0"/>
                    <a:ea typeface="Times" charset="0"/>
                    <a:cs typeface="Times" charset="0"/>
                  </a:rPr>
                  <a:t>1</a:t>
                </a:r>
                <a:r>
                  <a:rPr lang="en-US" altLang="ja-JP" i="1" dirty="0" smtClean="0">
                    <a:latin typeface="Times" charset="0"/>
                    <a:ea typeface="Times" charset="0"/>
                    <a:cs typeface="Times" charset="0"/>
                  </a:rPr>
                  <a:t> : T</a:t>
                </a:r>
              </a:p>
              <a:p>
                <a:pPr lvl="1" defTabSz="914400">
                  <a:lnSpc>
                    <a:spcPct val="100000"/>
                  </a:lnSpc>
                  <a:spcBef>
                    <a:spcPts val="0"/>
                  </a:spcBef>
                  <a:buFont typeface=".AppleSystemUIFont" charset="-120"/>
                  <a:buChar char="-"/>
                </a:pPr>
                <a:r>
                  <a:rPr lang="en-US" altLang="ja-JP" dirty="0" smtClean="0"/>
                  <a:t> </a:t>
                </a:r>
                <a14:m>
                  <m:oMath xmlns:m="http://schemas.openxmlformats.org/officeDocument/2006/math">
                    <m:sSub>
                      <m:sSubPr>
                        <m:ctrlPr>
                          <a:rPr lang="en-US" altLang="ja-JP" i="1">
                            <a:latin typeface="Cambria Math" charset="0"/>
                          </a:rPr>
                        </m:ctrlPr>
                      </m:sSubPr>
                      <m:e>
                        <m:r>
                          <a:rPr lang="en-US" altLang="ja-JP" b="0" i="1" smtClean="0">
                            <a:latin typeface="Cambria Math" charset="0"/>
                          </a:rPr>
                          <m:t>h</m:t>
                        </m:r>
                      </m:e>
                      <m:sub>
                        <m:r>
                          <a:rPr lang="en-US" altLang="ja-JP" b="0" i="1" smtClean="0">
                            <a:latin typeface="Cambria Math" charset="0"/>
                          </a:rPr>
                          <m:t>𝑡</m:t>
                        </m:r>
                      </m:sub>
                    </m:sSub>
                    <m:r>
                      <a:rPr lang="en-US" altLang="ja-JP" b="0" i="1" smtClean="0">
                        <a:latin typeface="Cambria Math" charset="0"/>
                      </a:rPr>
                      <m:t>=</m:t>
                    </m:r>
                    <m:r>
                      <a:rPr lang="en-US" altLang="ja-JP" b="0" i="1" smtClean="0">
                        <a:latin typeface="Cambria Math" charset="0"/>
                      </a:rPr>
                      <m:t>𝐿</m:t>
                    </m:r>
                    <m:d>
                      <m:dPr>
                        <m:ctrlPr>
                          <a:rPr lang="en-US" altLang="ja-JP" b="0" i="1" smtClean="0">
                            <a:latin typeface="Cambria Math" charset="0"/>
                          </a:rPr>
                        </m:ctrlPr>
                      </m:dPr>
                      <m:e>
                        <m:sSub>
                          <m:sSubPr>
                            <m:ctrlPr>
                              <a:rPr lang="en-US" altLang="ja-JP" i="1" smtClean="0">
                                <a:latin typeface="Cambria Math" charset="0"/>
                              </a:rPr>
                            </m:ctrlPr>
                          </m:sSubPr>
                          <m:e>
                            <m:r>
                              <a:rPr lang="en-US" altLang="ja-JP" i="1">
                                <a:latin typeface="Cambria Math" charset="0"/>
                                <a:ea typeface="Cambria Math" charset="0"/>
                                <a:cs typeface="Cambria Math" charset="0"/>
                              </a:rPr>
                              <m:t>𝒟</m:t>
                            </m:r>
                          </m:e>
                          <m:sub>
                            <m:r>
                              <a:rPr lang="en-US" altLang="ja-JP" b="0" i="1" smtClean="0">
                                <a:latin typeface="Cambria Math" charset="0"/>
                              </a:rPr>
                              <m:t>𝑡</m:t>
                            </m:r>
                          </m:sub>
                        </m:sSub>
                      </m:e>
                    </m:d>
                  </m:oMath>
                </a14:m>
                <a:r>
                  <a:rPr lang="en-US" altLang="ja-JP" dirty="0"/>
                  <a:t> </a:t>
                </a:r>
                <a:r>
                  <a:rPr lang="en-US" altLang="ja-JP" sz="2000" dirty="0" smtClean="0"/>
                  <a:t># </a:t>
                </a:r>
                <a:r>
                  <a:rPr lang="ja-JP" altLang="en-US" sz="2000" dirty="0" smtClean="0"/>
                  <a:t>弱識別器</a:t>
                </a:r>
                <a14:m>
                  <m:oMath xmlns:m="http://schemas.openxmlformats.org/officeDocument/2006/math">
                    <m:sSub>
                      <m:sSubPr>
                        <m:ctrlPr>
                          <a:rPr lang="en-US" altLang="ja-JP" sz="2000" i="1">
                            <a:latin typeface="Cambria Math" charset="0"/>
                          </a:rPr>
                        </m:ctrlPr>
                      </m:sSubPr>
                      <m:e>
                        <m:r>
                          <a:rPr lang="en-US" altLang="ja-JP" sz="2000" b="0" i="1" smtClean="0">
                            <a:latin typeface="Cambria Math" charset="0"/>
                          </a:rPr>
                          <m:t> </m:t>
                        </m:r>
                        <m:r>
                          <a:rPr lang="en-US" altLang="ja-JP" sz="2000" i="1">
                            <a:latin typeface="Cambria Math" charset="0"/>
                          </a:rPr>
                          <m:t>h</m:t>
                        </m:r>
                      </m:e>
                      <m:sub>
                        <m:r>
                          <a:rPr lang="en-US" altLang="ja-JP" sz="2000" i="1">
                            <a:latin typeface="Cambria Math" charset="0"/>
                          </a:rPr>
                          <m:t>𝑡</m:t>
                        </m:r>
                      </m:sub>
                    </m:sSub>
                    <m:r>
                      <a:rPr lang="en-US" altLang="ja-JP" sz="2000" b="0" i="0" smtClean="0">
                        <a:latin typeface="Cambria Math" charset="0"/>
                      </a:rPr>
                      <m:t> </m:t>
                    </m:r>
                    <m:r>
                      <a:rPr lang="ja-JP" altLang="en-US" sz="2000" i="1">
                        <a:latin typeface="Cambria Math" charset="0"/>
                      </a:rPr>
                      <m:t>を現在のデータ</m:t>
                    </m:r>
                    <m:r>
                      <a:rPr lang="ja-JP" altLang="en-US" sz="2000" i="1" smtClean="0">
                        <a:latin typeface="Cambria Math" charset="0"/>
                      </a:rPr>
                      <m:t>分布</m:t>
                    </m:r>
                    <m:sSub>
                      <m:sSubPr>
                        <m:ctrlPr>
                          <a:rPr lang="en-US" altLang="ja-JP" sz="2000" i="1">
                            <a:latin typeface="Cambria Math" charset="0"/>
                          </a:rPr>
                        </m:ctrlPr>
                      </m:sSubPr>
                      <m:e>
                        <m:r>
                          <a:rPr lang="en-US" altLang="ja-JP" sz="2000" i="1">
                            <a:latin typeface="Cambria Math" charset="0"/>
                          </a:rPr>
                          <m:t>𝐷</m:t>
                        </m:r>
                      </m:e>
                      <m:sub>
                        <m:r>
                          <a:rPr lang="en-US" altLang="ja-JP" sz="2000" i="1">
                            <a:latin typeface="Cambria Math" charset="0"/>
                          </a:rPr>
                          <m:t>𝑡</m:t>
                        </m:r>
                      </m:sub>
                    </m:sSub>
                    <m:r>
                      <m:rPr>
                        <m:nor/>
                      </m:rPr>
                      <a:rPr lang="ja-JP" altLang="en-US" sz="2000" dirty="0"/>
                      <m:t>か</m:t>
                    </m:r>
                  </m:oMath>
                </a14:m>
                <a:r>
                  <a:rPr lang="ja-JP" altLang="en-US" sz="2000" dirty="0" smtClean="0"/>
                  <a:t>ら学習</a:t>
                </a:r>
                <a:endParaRPr lang="en-US" altLang="ja-JP" sz="2000" b="0" i="1" dirty="0" smtClean="0">
                  <a:latin typeface="Cambria Math" charset="0"/>
                </a:endParaRPr>
              </a:p>
              <a:p>
                <a:pPr lvl="1" defTabSz="914400">
                  <a:lnSpc>
                    <a:spcPct val="100000"/>
                  </a:lnSpc>
                  <a:spcBef>
                    <a:spcPts val="0"/>
                  </a:spcBef>
                  <a:buFont typeface=".AppleSystemUIFont" charset="-120"/>
                  <a:buChar char="-"/>
                </a:pPr>
                <a14:m>
                  <m:oMath xmlns:m="http://schemas.openxmlformats.org/officeDocument/2006/math">
                    <m:r>
                      <a:rPr lang="en-US" altLang="ja-JP" b="0" i="1" smtClean="0">
                        <a:latin typeface="Cambria Math" charset="0"/>
                      </a:rPr>
                      <m:t> </m:t>
                    </m:r>
                    <m:sSub>
                      <m:sSubPr>
                        <m:ctrlPr>
                          <a:rPr lang="en-US" altLang="ja-JP" i="1">
                            <a:latin typeface="Cambria Math" charset="0"/>
                          </a:rPr>
                        </m:ctrlPr>
                      </m:sSubPr>
                      <m:e>
                        <m:r>
                          <a:rPr lang="en-US" altLang="ja-JP" i="1">
                            <a:latin typeface="Cambria Math" charset="0"/>
                            <a:ea typeface="Cambria Math" charset="0"/>
                            <a:cs typeface="Cambria Math" charset="0"/>
                          </a:rPr>
                          <m:t>𝜖</m:t>
                        </m:r>
                      </m:e>
                      <m:sub>
                        <m:r>
                          <a:rPr lang="en-US" altLang="ja-JP" i="1">
                            <a:latin typeface="Cambria Math" charset="0"/>
                          </a:rPr>
                          <m:t>𝑡</m:t>
                        </m:r>
                      </m:sub>
                    </m:sSub>
                    <m:r>
                      <a:rPr lang="en-US" altLang="ja-JP" i="1">
                        <a:latin typeface="Cambria Math" charset="0"/>
                      </a:rPr>
                      <m:t>=</m:t>
                    </m:r>
                    <m:sSub>
                      <m:sSubPr>
                        <m:ctrlPr>
                          <a:rPr lang="en-US" altLang="ja-JP" i="1">
                            <a:latin typeface="Cambria Math" charset="0"/>
                          </a:rPr>
                        </m:ctrlPr>
                      </m:sSubPr>
                      <m:e>
                        <m:r>
                          <a:rPr lang="en-US" altLang="ja-JP" i="1">
                            <a:latin typeface="Cambria Math" charset="0"/>
                          </a:rPr>
                          <m:t>𝑃</m:t>
                        </m:r>
                      </m:e>
                      <m:sub>
                        <m:r>
                          <a:rPr lang="en-US" altLang="ja-JP" i="1">
                            <a:latin typeface="Cambria Math" charset="0"/>
                          </a:rPr>
                          <m:t>𝑥</m:t>
                        </m:r>
                        <m:r>
                          <a:rPr lang="en-US" altLang="ja-JP" i="1">
                            <a:latin typeface="Cambria Math" charset="0"/>
                          </a:rPr>
                          <m:t>~</m:t>
                        </m:r>
                        <m:sSub>
                          <m:sSubPr>
                            <m:ctrlPr>
                              <a:rPr lang="en-US" altLang="ja-JP" i="1">
                                <a:latin typeface="Cambria Math" charset="0"/>
                              </a:rPr>
                            </m:ctrlPr>
                          </m:sSubPr>
                          <m:e>
                            <m:r>
                              <a:rPr lang="en-US" altLang="ja-JP" i="1">
                                <a:latin typeface="Cambria Math" charset="0"/>
                              </a:rPr>
                              <m:t>𝐷</m:t>
                            </m:r>
                          </m:e>
                          <m:sub>
                            <m:r>
                              <a:rPr lang="en-US" altLang="ja-JP" i="1">
                                <a:latin typeface="Cambria Math" charset="0"/>
                              </a:rPr>
                              <m:t>𝑡</m:t>
                            </m:r>
                          </m:sub>
                        </m:sSub>
                        <m:r>
                          <a:rPr lang="en-US" altLang="ja-JP" i="1">
                            <a:latin typeface="Cambria Math" charset="0"/>
                          </a:rPr>
                          <m:t>,</m:t>
                        </m:r>
                        <m:r>
                          <a:rPr lang="en-US" altLang="ja-JP" i="1">
                            <a:latin typeface="Cambria Math" charset="0"/>
                          </a:rPr>
                          <m:t>𝑦</m:t>
                        </m:r>
                      </m:sub>
                    </m:sSub>
                    <m:d>
                      <m:dPr>
                        <m:begChr m:val="["/>
                        <m:endChr m:val="]"/>
                        <m:ctrlPr>
                          <a:rPr lang="mr-IN" altLang="ja-JP" i="1">
                            <a:latin typeface="Cambria Math" charset="0"/>
                          </a:rPr>
                        </m:ctrlPr>
                      </m:dPr>
                      <m:e>
                        <m:r>
                          <a:rPr lang="mr-IN" altLang="ja-JP" i="1">
                            <a:latin typeface="Cambria Math" charset="0"/>
                            <a:ea typeface="Cambria Math" charset="0"/>
                            <a:cs typeface="Cambria Math" charset="0"/>
                          </a:rPr>
                          <m:t>𝕀</m:t>
                        </m:r>
                        <m:d>
                          <m:dPr>
                            <m:begChr m:val="["/>
                            <m:endChr m:val="]"/>
                            <m:ctrlPr>
                              <a:rPr lang="mr-IN" altLang="ja-JP" i="1">
                                <a:latin typeface="Cambria Math" charset="0"/>
                                <a:ea typeface="Cambria Math" charset="0"/>
                                <a:cs typeface="Cambria Math" charset="0"/>
                              </a:rPr>
                            </m:ctrlPr>
                          </m:dPr>
                          <m:e>
                            <m:sSub>
                              <m:sSubPr>
                                <m:ctrlPr>
                                  <a:rPr lang="en-US" altLang="ja-JP" i="1">
                                    <a:latin typeface="Cambria Math" charset="0"/>
                                    <a:ea typeface="Cambria Math" charset="0"/>
                                    <a:cs typeface="Cambria Math" charset="0"/>
                                  </a:rPr>
                                </m:ctrlPr>
                              </m:sSubPr>
                              <m:e>
                                <m:r>
                                  <a:rPr lang="en-US" altLang="ja-JP" i="1">
                                    <a:latin typeface="Cambria Math" charset="0"/>
                                    <a:ea typeface="Cambria Math" charset="0"/>
                                    <a:cs typeface="Cambria Math" charset="0"/>
                                  </a:rPr>
                                  <m:t>h</m:t>
                                </m:r>
                              </m:e>
                              <m:sub>
                                <m:r>
                                  <a:rPr lang="en-US" altLang="ja-JP" i="1">
                                    <a:latin typeface="Cambria Math" charset="0"/>
                                    <a:ea typeface="Cambria Math" charset="0"/>
                                    <a:cs typeface="Cambria Math" charset="0"/>
                                  </a:rPr>
                                  <m:t>𝑡</m:t>
                                </m:r>
                              </m:sub>
                            </m:sSub>
                            <m:r>
                              <a:rPr lang="en-US" altLang="ja-JP" i="1">
                                <a:latin typeface="Cambria Math" charset="0"/>
                                <a:ea typeface="Cambria Math" charset="0"/>
                                <a:cs typeface="Cambria Math" charset="0"/>
                              </a:rPr>
                              <m:t>(</m:t>
                            </m:r>
                            <m:r>
                              <a:rPr lang="en-US" altLang="ja-JP" i="1">
                                <a:latin typeface="Cambria Math" charset="0"/>
                                <a:ea typeface="Cambria Math" charset="0"/>
                                <a:cs typeface="Cambria Math" charset="0"/>
                              </a:rPr>
                              <m:t>𝑥</m:t>
                            </m:r>
                            <m:r>
                              <a:rPr lang="en-US" altLang="ja-JP" i="1">
                                <a:latin typeface="Cambria Math" charset="0"/>
                                <a:ea typeface="Cambria Math" charset="0"/>
                                <a:cs typeface="Cambria Math" charset="0"/>
                              </a:rPr>
                              <m:t>)≠</m:t>
                            </m:r>
                            <m:r>
                              <a:rPr lang="en-US" altLang="ja-JP" i="1">
                                <a:latin typeface="Cambria Math" charset="0"/>
                                <a:ea typeface="Cambria Math" charset="0"/>
                                <a:cs typeface="Cambria Math" charset="0"/>
                              </a:rPr>
                              <m:t>𝑦</m:t>
                            </m:r>
                          </m:e>
                        </m:d>
                      </m:e>
                    </m:d>
                  </m:oMath>
                </a14:m>
                <a:r>
                  <a:rPr lang="en-US" altLang="ja-JP" dirty="0"/>
                  <a:t> </a:t>
                </a:r>
                <a:r>
                  <a:rPr lang="en-US" altLang="ja-JP" sz="2200" dirty="0"/>
                  <a:t># </a:t>
                </a:r>
                <a:r>
                  <a:rPr lang="ja-JP" altLang="en-US" sz="2000" dirty="0"/>
                  <a:t>弱識別器</a:t>
                </a:r>
                <a14:m>
                  <m:oMath xmlns:m="http://schemas.openxmlformats.org/officeDocument/2006/math">
                    <m:sSub>
                      <m:sSubPr>
                        <m:ctrlPr>
                          <a:rPr lang="en-US" altLang="ja-JP" sz="2000" i="1">
                            <a:latin typeface="Cambria Math" charset="0"/>
                          </a:rPr>
                        </m:ctrlPr>
                      </m:sSubPr>
                      <m:e>
                        <m:r>
                          <a:rPr lang="en-US" altLang="ja-JP" sz="2000" i="1">
                            <a:latin typeface="Cambria Math" charset="0"/>
                          </a:rPr>
                          <m:t> </m:t>
                        </m:r>
                        <m:r>
                          <a:rPr lang="en-US" altLang="ja-JP" sz="2000" i="1">
                            <a:latin typeface="Cambria Math" charset="0"/>
                          </a:rPr>
                          <m:t>h</m:t>
                        </m:r>
                      </m:e>
                      <m:sub>
                        <m:r>
                          <a:rPr lang="en-US" altLang="ja-JP" sz="2000" i="1">
                            <a:latin typeface="Cambria Math" charset="0"/>
                          </a:rPr>
                          <m:t>𝑡</m:t>
                        </m:r>
                      </m:sub>
                    </m:sSub>
                    <m:r>
                      <a:rPr lang="en-US" altLang="ja-JP" sz="2000">
                        <a:latin typeface="Cambria Math" charset="0"/>
                      </a:rPr>
                      <m:t> </m:t>
                    </m:r>
                    <m:r>
                      <a:rPr lang="ja-JP" altLang="en-US" sz="2000" b="0" i="1" smtClean="0">
                        <a:latin typeface="Cambria Math" charset="0"/>
                      </a:rPr>
                      <m:t>の</m:t>
                    </m:r>
                    <m:r>
                      <a:rPr lang="ja-JP" altLang="en-US" sz="2000" i="1" smtClean="0">
                        <a:latin typeface="Cambria Math" charset="0"/>
                      </a:rPr>
                      <m:t>誤り率</m:t>
                    </m:r>
                    <m:sSub>
                      <m:sSubPr>
                        <m:ctrlPr>
                          <a:rPr lang="en-US" altLang="ja-JP" sz="2000" i="1">
                            <a:latin typeface="Cambria Math" charset="0"/>
                          </a:rPr>
                        </m:ctrlPr>
                      </m:sSubPr>
                      <m:e>
                        <m:r>
                          <a:rPr lang="en-US" altLang="ja-JP" sz="2000" i="1">
                            <a:latin typeface="Cambria Math" charset="0"/>
                            <a:ea typeface="Cambria Math" charset="0"/>
                            <a:cs typeface="Cambria Math" charset="0"/>
                          </a:rPr>
                          <m:t>𝜖</m:t>
                        </m:r>
                      </m:e>
                      <m:sub>
                        <m:r>
                          <a:rPr lang="en-US" altLang="ja-JP" sz="2000" i="1">
                            <a:latin typeface="Cambria Math" charset="0"/>
                          </a:rPr>
                          <m:t>𝑡</m:t>
                        </m:r>
                      </m:sub>
                    </m:sSub>
                    <m:r>
                      <a:rPr lang="ja-JP" altLang="en-US" sz="2000" b="0" i="1" smtClean="0">
                        <a:latin typeface="Cambria Math" charset="0"/>
                      </a:rPr>
                      <m:t>を</m:t>
                    </m:r>
                    <m:r>
                      <a:rPr lang="ja-JP" altLang="en-US" sz="2000" i="1" smtClean="0">
                        <a:latin typeface="Cambria Math" charset="0"/>
                      </a:rPr>
                      <m:t>推定</m:t>
                    </m:r>
                  </m:oMath>
                </a14:m>
                <a:endParaRPr lang="en-US" altLang="ja-JP" sz="2000" b="0" i="1" dirty="0" smtClean="0">
                  <a:latin typeface="Times" charset="0"/>
                  <a:ea typeface="Times" charset="0"/>
                  <a:cs typeface="Times" charset="0"/>
                </a:endParaRPr>
              </a:p>
              <a:p>
                <a:pPr lvl="1" defTabSz="914400">
                  <a:lnSpc>
                    <a:spcPct val="100000"/>
                  </a:lnSpc>
                  <a:spcBef>
                    <a:spcPts val="0"/>
                  </a:spcBef>
                  <a:buFont typeface=".AppleSystemUIFont" charset="-120"/>
                  <a:buChar char="-"/>
                </a:pPr>
                <a:r>
                  <a:rPr lang="en-US" altLang="ja-JP" b="1" i="1" dirty="0" smtClean="0">
                    <a:latin typeface="Times" charset="0"/>
                    <a:ea typeface="Times" charset="0"/>
                    <a:cs typeface="Times" charset="0"/>
                  </a:rPr>
                  <a:t> if</a:t>
                </a:r>
                <a:r>
                  <a:rPr lang="en-US" altLang="ja-JP" i="1" dirty="0" smtClean="0"/>
                  <a:t> </a:t>
                </a:r>
                <a14:m>
                  <m:oMath xmlns:m="http://schemas.openxmlformats.org/officeDocument/2006/math">
                    <m:sSub>
                      <m:sSubPr>
                        <m:ctrlPr>
                          <a:rPr lang="en-US" altLang="ja-JP" i="1">
                            <a:latin typeface="Cambria Math" charset="0"/>
                          </a:rPr>
                        </m:ctrlPr>
                      </m:sSubPr>
                      <m:e>
                        <m:r>
                          <a:rPr lang="en-US" altLang="ja-JP" i="1">
                            <a:latin typeface="Cambria Math" charset="0"/>
                            <a:ea typeface="Cambria Math" charset="0"/>
                            <a:cs typeface="Cambria Math" charset="0"/>
                          </a:rPr>
                          <m:t>𝜖</m:t>
                        </m:r>
                      </m:e>
                      <m:sub>
                        <m:r>
                          <a:rPr lang="en-US" altLang="ja-JP" i="1">
                            <a:latin typeface="Cambria Math" charset="0"/>
                          </a:rPr>
                          <m:t>𝑡</m:t>
                        </m:r>
                      </m:sub>
                    </m:sSub>
                    <m:r>
                      <a:rPr lang="en-US" altLang="ja-JP" b="0" i="1" smtClean="0">
                        <a:latin typeface="Cambria Math" charset="0"/>
                      </a:rPr>
                      <m:t>&gt;0.5</m:t>
                    </m:r>
                  </m:oMath>
                </a14:m>
                <a:r>
                  <a:rPr lang="en-US" altLang="ja-JP" b="1" i="1" dirty="0" smtClean="0">
                    <a:latin typeface="Times" charset="0"/>
                    <a:ea typeface="Times" charset="0"/>
                    <a:cs typeface="Times" charset="0"/>
                  </a:rPr>
                  <a:t> then break</a:t>
                </a:r>
              </a:p>
              <a:p>
                <a:pPr lvl="1" defTabSz="914400">
                  <a:lnSpc>
                    <a:spcPct val="100000"/>
                  </a:lnSpc>
                  <a:spcBef>
                    <a:spcPts val="0"/>
                  </a:spcBef>
                  <a:buFont typeface=".AppleSystemUIFont" charset="-120"/>
                  <a:buChar char="-"/>
                </a:pPr>
                <a:r>
                  <a:rPr lang="en-US" altLang="ja-JP" b="1" i="1" dirty="0" smtClean="0">
                    <a:latin typeface="Times" charset="0"/>
                    <a:ea typeface="Times" charset="0"/>
                    <a:cs typeface="Times" charset="0"/>
                  </a:rPr>
                  <a:t>Calculate weight and next data distribution</a:t>
                </a:r>
                <a:br>
                  <a:rPr lang="en-US" altLang="ja-JP" b="1" i="1" dirty="0" smtClean="0">
                    <a:latin typeface="Times" charset="0"/>
                    <a:ea typeface="Times" charset="0"/>
                    <a:cs typeface="Times" charset="0"/>
                  </a:rPr>
                </a:br>
                <a14:m>
                  <m:oMath xmlns:m="http://schemas.openxmlformats.org/officeDocument/2006/math">
                    <m:r>
                      <a:rPr lang="en-US" altLang="ja-JP" i="1" smtClean="0">
                        <a:latin typeface="Cambria Math" charset="0"/>
                      </a:rPr>
                      <m:t> </m:t>
                    </m:r>
                    <m:sSub>
                      <m:sSubPr>
                        <m:ctrlPr>
                          <a:rPr lang="en-US" altLang="ja-JP" i="1">
                            <a:latin typeface="Cambria Math" charset="0"/>
                          </a:rPr>
                        </m:ctrlPr>
                      </m:sSubPr>
                      <m:e>
                        <m:r>
                          <a:rPr lang="en-US" altLang="ja-JP" i="1">
                            <a:latin typeface="Cambria Math" charset="0"/>
                            <a:ea typeface="Cambria Math" charset="0"/>
                            <a:cs typeface="Cambria Math" charset="0"/>
                          </a:rPr>
                          <m:t>𝒟</m:t>
                        </m:r>
                      </m:e>
                      <m:sub>
                        <m:r>
                          <a:rPr lang="en-US" altLang="ja-JP" b="0" i="1" smtClean="0">
                            <a:latin typeface="Cambria Math" charset="0"/>
                          </a:rPr>
                          <m:t>𝑡</m:t>
                        </m:r>
                        <m:r>
                          <a:rPr lang="en-US" altLang="ja-JP" b="0" i="1" smtClean="0">
                            <a:latin typeface="Cambria Math" charset="0"/>
                          </a:rPr>
                          <m:t>+1</m:t>
                        </m:r>
                      </m:sub>
                    </m:sSub>
                    <m:r>
                      <a:rPr lang="en-US" altLang="ja-JP" b="0" i="1" smtClean="0">
                        <a:latin typeface="Cambria Math" charset="0"/>
                      </a:rPr>
                      <m:t>(</m:t>
                    </m:r>
                    <m:r>
                      <a:rPr lang="en-US" altLang="ja-JP" b="0" i="1" smtClean="0">
                        <a:latin typeface="Cambria Math" charset="0"/>
                      </a:rPr>
                      <m:t>𝑖</m:t>
                    </m:r>
                    <m:r>
                      <a:rPr lang="en-US" altLang="ja-JP" b="0" i="1" smtClean="0">
                        <a:latin typeface="Cambria Math" charset="0"/>
                      </a:rPr>
                      <m:t>)=</m:t>
                    </m:r>
                    <m:f>
                      <m:fPr>
                        <m:ctrlPr>
                          <a:rPr lang="en-US" altLang="ja-JP" b="0" i="1" smtClean="0">
                            <a:latin typeface="Cambria Math" charset="0"/>
                          </a:rPr>
                        </m:ctrlPr>
                      </m:fPr>
                      <m:num>
                        <m:sSub>
                          <m:sSubPr>
                            <m:ctrlPr>
                              <a:rPr lang="en-US" altLang="ja-JP" i="1">
                                <a:latin typeface="Cambria Math" charset="0"/>
                              </a:rPr>
                            </m:ctrlPr>
                          </m:sSubPr>
                          <m:e>
                            <m:r>
                              <a:rPr lang="en-US" altLang="ja-JP" i="1">
                                <a:latin typeface="Cambria Math" charset="0"/>
                                <a:ea typeface="Cambria Math" charset="0"/>
                                <a:cs typeface="Cambria Math" charset="0"/>
                              </a:rPr>
                              <m:t>𝒟</m:t>
                            </m:r>
                          </m:e>
                          <m:sub>
                            <m:r>
                              <a:rPr lang="en-US" altLang="ja-JP" i="1">
                                <a:latin typeface="Cambria Math" charset="0"/>
                              </a:rPr>
                              <m:t>𝑡</m:t>
                            </m:r>
                          </m:sub>
                        </m:sSub>
                        <m:d>
                          <m:dPr>
                            <m:ctrlPr>
                              <a:rPr lang="en-US" altLang="ja-JP" b="0" i="1" smtClean="0">
                                <a:latin typeface="Cambria Math" charset="0"/>
                              </a:rPr>
                            </m:ctrlPr>
                          </m:dPr>
                          <m:e>
                            <m:r>
                              <a:rPr lang="en-US" altLang="ja-JP" b="0" i="1" smtClean="0">
                                <a:latin typeface="Cambria Math" charset="0"/>
                              </a:rPr>
                              <m:t>𝑖</m:t>
                            </m:r>
                          </m:e>
                        </m:d>
                        <m:sSup>
                          <m:sSupPr>
                            <m:ctrlPr>
                              <a:rPr lang="mr-IN" altLang="ja-JP" b="0" i="1" smtClean="0">
                                <a:latin typeface="Cambria Math" charset="0"/>
                              </a:rPr>
                            </m:ctrlPr>
                          </m:sSupPr>
                          <m:e>
                            <m:r>
                              <a:rPr lang="mr-IN" altLang="ja-JP" b="0" i="1" smtClean="0">
                                <a:latin typeface="Cambria Math" charset="0"/>
                              </a:rPr>
                              <m:t>𝑒</m:t>
                            </m:r>
                          </m:e>
                          <m:sup>
                            <m:d>
                              <m:dPr>
                                <m:ctrlPr>
                                  <a:rPr lang="en-US" altLang="ja-JP" b="0" i="1" smtClean="0">
                                    <a:latin typeface="Cambria Math" charset="0"/>
                                  </a:rPr>
                                </m:ctrlPr>
                              </m:dPr>
                              <m:e>
                                <m:r>
                                  <a:rPr lang="en-US" altLang="ja-JP" b="0" i="1" smtClean="0">
                                    <a:latin typeface="Cambria Math" charset="0"/>
                                  </a:rPr>
                                  <m:t>−</m:t>
                                </m:r>
                                <m:sSub>
                                  <m:sSubPr>
                                    <m:ctrlPr>
                                      <a:rPr lang="en-US" altLang="ja-JP" b="0" i="1" smtClean="0">
                                        <a:latin typeface="Cambria Math" charset="0"/>
                                      </a:rPr>
                                    </m:ctrlPr>
                                  </m:sSubPr>
                                  <m:e>
                                    <m:r>
                                      <a:rPr lang="en-US" altLang="ja-JP" i="1">
                                        <a:latin typeface="Cambria Math" charset="0"/>
                                        <a:ea typeface="Cambria Math" charset="0"/>
                                        <a:cs typeface="Cambria Math" charset="0"/>
                                      </a:rPr>
                                      <m:t>𝛼</m:t>
                                    </m:r>
                                  </m:e>
                                  <m:sub>
                                    <m:r>
                                      <a:rPr lang="en-US" altLang="ja-JP" b="0" i="1" smtClean="0">
                                        <a:latin typeface="Cambria Math" charset="0"/>
                                      </a:rPr>
                                      <m:t>𝑖</m:t>
                                    </m:r>
                                  </m:sub>
                                </m:sSub>
                                <m:sSub>
                                  <m:sSubPr>
                                    <m:ctrlPr>
                                      <a:rPr lang="en-US" altLang="ja-JP" i="1">
                                        <a:latin typeface="Cambria Math" charset="0"/>
                                      </a:rPr>
                                    </m:ctrlPr>
                                  </m:sSubPr>
                                  <m:e>
                                    <m:r>
                                      <a:rPr lang="en-US" altLang="ja-JP" b="0" i="1" smtClean="0">
                                        <a:latin typeface="Cambria Math" charset="0"/>
                                      </a:rPr>
                                      <m:t>𝑦</m:t>
                                    </m:r>
                                  </m:e>
                                  <m:sub>
                                    <m:r>
                                      <a:rPr lang="en-US" altLang="ja-JP" i="1">
                                        <a:latin typeface="Cambria Math" charset="0"/>
                                      </a:rPr>
                                      <m:t>𝑖</m:t>
                                    </m:r>
                                  </m:sub>
                                </m:sSub>
                                <m:sSub>
                                  <m:sSubPr>
                                    <m:ctrlPr>
                                      <a:rPr lang="en-US" altLang="ja-JP" i="1">
                                        <a:latin typeface="Cambria Math" charset="0"/>
                                      </a:rPr>
                                    </m:ctrlPr>
                                  </m:sSubPr>
                                  <m:e>
                                    <m:r>
                                      <a:rPr lang="en-US" altLang="ja-JP" b="0" i="1" smtClean="0">
                                        <a:latin typeface="Cambria Math" charset="0"/>
                                      </a:rPr>
                                      <m:t>h</m:t>
                                    </m:r>
                                  </m:e>
                                  <m:sub>
                                    <m:r>
                                      <a:rPr lang="en-US" altLang="ja-JP" b="0" i="1" smtClean="0">
                                        <a:latin typeface="Cambria Math" charset="0"/>
                                        <a:ea typeface="Cambria Math" charset="0"/>
                                        <a:cs typeface="Cambria Math" charset="0"/>
                                      </a:rPr>
                                      <m:t>𝑡</m:t>
                                    </m:r>
                                  </m:sub>
                                </m:sSub>
                                <m:d>
                                  <m:dPr>
                                    <m:ctrlPr>
                                      <a:rPr lang="en-US" altLang="ja-JP" b="0" i="1" smtClean="0">
                                        <a:latin typeface="Cambria Math" charset="0"/>
                                      </a:rPr>
                                    </m:ctrlPr>
                                  </m:dPr>
                                  <m:e>
                                    <m:sSub>
                                      <m:sSubPr>
                                        <m:ctrlPr>
                                          <a:rPr lang="en-US" altLang="ja-JP" i="1" smtClean="0">
                                            <a:latin typeface="Cambria Math" charset="0"/>
                                          </a:rPr>
                                        </m:ctrlPr>
                                      </m:sSubPr>
                                      <m:e>
                                        <m:r>
                                          <a:rPr lang="en-US" altLang="ja-JP" b="0" i="1" smtClean="0">
                                            <a:latin typeface="Cambria Math" charset="0"/>
                                            <a:ea typeface="Cambria Math" charset="0"/>
                                            <a:cs typeface="Cambria Math" charset="0"/>
                                          </a:rPr>
                                          <m:t>𝑥</m:t>
                                        </m:r>
                                      </m:e>
                                      <m:sub>
                                        <m:r>
                                          <a:rPr lang="en-US" altLang="ja-JP" i="1">
                                            <a:latin typeface="Cambria Math" charset="0"/>
                                          </a:rPr>
                                          <m:t>𝑖</m:t>
                                        </m:r>
                                      </m:sub>
                                    </m:sSub>
                                  </m:e>
                                </m:d>
                              </m:e>
                            </m:d>
                          </m:sup>
                        </m:sSup>
                      </m:num>
                      <m:den>
                        <m:r>
                          <a:rPr lang="en-US" altLang="ja-JP" b="0" i="1" smtClean="0">
                            <a:latin typeface="Cambria Math" charset="0"/>
                          </a:rPr>
                          <m:t>𝑍</m:t>
                        </m:r>
                      </m:den>
                    </m:f>
                  </m:oMath>
                </a14:m>
                <a:r>
                  <a:rPr kumimoji="1" lang="en-US" altLang="ja-JP" sz="2000" dirty="0" smtClean="0"/>
                  <a:t> </a:t>
                </a:r>
                <a:br>
                  <a:rPr kumimoji="1" lang="en-US" altLang="ja-JP" sz="2000" dirty="0" smtClean="0"/>
                </a:br>
                <a:r>
                  <a:rPr kumimoji="1" lang="en-US" altLang="ja-JP" sz="2000" dirty="0" smtClean="0"/>
                  <a:t>	# </a:t>
                </a:r>
                <a:r>
                  <a:rPr lang="ja-JP" altLang="en-US" sz="2000" dirty="0" smtClean="0"/>
                  <a:t>識別を誤った</a:t>
                </a:r>
                <a:r>
                  <a:rPr kumimoji="1" lang="ja-JP" altLang="en-US" sz="2000" dirty="0" smtClean="0"/>
                  <a:t>データほど重みが大きくなるようデータ</a:t>
                </a:r>
                <a:r>
                  <a:rPr lang="ja-JP" altLang="en-US" sz="2000" dirty="0" smtClean="0"/>
                  <a:t>分布を更新</a:t>
                </a:r>
                <a:r>
                  <a:rPr lang="en-US" altLang="ja-JP" sz="2000" dirty="0"/>
                  <a:t/>
                </a:r>
                <a:br>
                  <a:rPr lang="en-US" altLang="ja-JP" sz="2000" dirty="0"/>
                </a:br>
                <a:endParaRPr lang="en-US" altLang="ja-JP" b="1" i="1" dirty="0">
                  <a:latin typeface="Times" charset="0"/>
                  <a:ea typeface="Times" charset="0"/>
                  <a:cs typeface="Times" charset="0"/>
                </a:endParaRPr>
              </a:p>
              <a:p>
                <a:pPr marL="0" indent="0" defTabSz="914400">
                  <a:lnSpc>
                    <a:spcPct val="100000"/>
                  </a:lnSpc>
                  <a:spcBef>
                    <a:spcPts val="0"/>
                  </a:spcBef>
                  <a:buNone/>
                </a:pPr>
                <a:r>
                  <a:rPr lang="en-US" altLang="ja-JP" b="1" i="1" dirty="0" smtClean="0">
                    <a:latin typeface="Times" charset="0"/>
                    <a:ea typeface="Times" charset="0"/>
                    <a:cs typeface="Times" charset="0"/>
                  </a:rPr>
                  <a:t>Output: </a:t>
                </a:r>
                <a14:m>
                  <m:oMath xmlns:m="http://schemas.openxmlformats.org/officeDocument/2006/math">
                    <m:r>
                      <a:rPr lang="en-US" altLang="ja-JP" b="1" i="1" smtClean="0">
                        <a:latin typeface="Cambria Math" charset="0"/>
                      </a:rPr>
                      <m:t> </m:t>
                    </m:r>
                    <m:r>
                      <a:rPr lang="en-US" altLang="ja-JP" i="1">
                        <a:latin typeface="Cambria Math" charset="0"/>
                      </a:rPr>
                      <m:t>𝐻</m:t>
                    </m:r>
                    <m:d>
                      <m:dPr>
                        <m:ctrlPr>
                          <a:rPr lang="en-US" altLang="ja-JP" i="1">
                            <a:latin typeface="Cambria Math" charset="0"/>
                          </a:rPr>
                        </m:ctrlPr>
                      </m:dPr>
                      <m:e>
                        <m:r>
                          <a:rPr lang="en-US" altLang="ja-JP" i="1">
                            <a:latin typeface="Cambria Math" charset="0"/>
                          </a:rPr>
                          <m:t>𝑥</m:t>
                        </m:r>
                      </m:e>
                    </m:d>
                    <m:r>
                      <a:rPr lang="en-US" altLang="ja-JP" i="1">
                        <a:latin typeface="Cambria Math" charset="0"/>
                      </a:rPr>
                      <m:t>=</m:t>
                    </m:r>
                    <m:r>
                      <m:rPr>
                        <m:sty m:val="p"/>
                      </m:rPr>
                      <a:rPr lang="en-US" altLang="ja-JP">
                        <a:latin typeface="Cambria Math" charset="0"/>
                      </a:rPr>
                      <m:t>sign</m:t>
                    </m:r>
                    <m:d>
                      <m:dPr>
                        <m:ctrlPr>
                          <a:rPr lang="mr-IN" altLang="ja-JP" i="1">
                            <a:latin typeface="Cambria Math" charset="0"/>
                          </a:rPr>
                        </m:ctrlPr>
                      </m:dPr>
                      <m:e>
                        <m:nary>
                          <m:naryPr>
                            <m:chr m:val="∑"/>
                            <m:ctrlPr>
                              <a:rPr lang="is-IS" altLang="ja-JP" i="1">
                                <a:latin typeface="Cambria Math" charset="0"/>
                              </a:rPr>
                            </m:ctrlPr>
                          </m:naryPr>
                          <m:sub>
                            <m:r>
                              <m:rPr>
                                <m:brk m:alnAt="23"/>
                              </m:rPr>
                              <a:rPr lang="en-US" altLang="ja-JP" i="1">
                                <a:latin typeface="Cambria Math" charset="0"/>
                              </a:rPr>
                              <m:t>𝑡</m:t>
                            </m:r>
                            <m:r>
                              <a:rPr lang="en-US" altLang="ja-JP" i="1">
                                <a:latin typeface="Cambria Math" charset="0"/>
                              </a:rPr>
                              <m:t>=1</m:t>
                            </m:r>
                          </m:sub>
                          <m:sup>
                            <m:r>
                              <a:rPr lang="en-US" altLang="ja-JP" i="1">
                                <a:latin typeface="Cambria Math" charset="0"/>
                              </a:rPr>
                              <m:t>𝑇</m:t>
                            </m:r>
                          </m:sup>
                          <m:e>
                            <m:sSub>
                              <m:sSubPr>
                                <m:ctrlPr>
                                  <a:rPr lang="en-US" altLang="ja-JP" i="1">
                                    <a:latin typeface="Cambria Math" charset="0"/>
                                  </a:rPr>
                                </m:ctrlPr>
                              </m:sSubPr>
                              <m:e>
                                <m:r>
                                  <a:rPr lang="en-US" altLang="ja-JP" i="1">
                                    <a:latin typeface="Cambria Math" charset="0"/>
                                  </a:rPr>
                                  <m:t>h</m:t>
                                </m:r>
                              </m:e>
                              <m:sub>
                                <m:r>
                                  <a:rPr lang="en-US" altLang="ja-JP" i="1">
                                    <a:latin typeface="Cambria Math" charset="0"/>
                                  </a:rPr>
                                  <m:t>𝑡</m:t>
                                </m:r>
                              </m:sub>
                            </m:sSub>
                            <m:r>
                              <a:rPr lang="en-US" altLang="ja-JP" i="1">
                                <a:latin typeface="Cambria Math" charset="0"/>
                              </a:rPr>
                              <m:t>(</m:t>
                            </m:r>
                            <m:r>
                              <a:rPr lang="en-US" altLang="ja-JP" i="1">
                                <a:latin typeface="Cambria Math" charset="0"/>
                              </a:rPr>
                              <m:t>𝑥</m:t>
                            </m:r>
                            <m:r>
                              <a:rPr lang="en-US" altLang="ja-JP" i="1">
                                <a:latin typeface="Cambria Math" charset="0"/>
                              </a:rPr>
                              <m:t>)</m:t>
                            </m:r>
                          </m:e>
                        </m:nary>
                      </m:e>
                    </m:d>
                  </m:oMath>
                </a14:m>
                <a:endParaRPr kumimoji="1" lang="ja-JP" altLang="en-US" dirty="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642257" y="1066800"/>
                <a:ext cx="8395604" cy="5889171"/>
              </a:xfrm>
              <a:blipFill rotWithShape="0">
                <a:blip r:embed="rId2"/>
                <a:stretch>
                  <a:fillRect l="-1814" t="-1553"/>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21</a:t>
            </a:fld>
            <a:endParaRPr kumimoji="1" lang="ja-JP" altLang="en-US"/>
          </a:p>
        </p:txBody>
      </p:sp>
    </p:spTree>
    <p:extLst>
      <p:ext uri="{BB962C8B-B14F-4D97-AF65-F5344CB8AC3E}">
        <p14:creationId xmlns:p14="http://schemas.microsoft.com/office/powerpoint/2010/main" val="15096485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Gradient Boost</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r>
              <a:rPr lang="en-US" altLang="ja-JP" dirty="0" err="1" smtClean="0"/>
              <a:t>AdaBoost</a:t>
            </a:r>
            <a:r>
              <a:rPr lang="en-US" altLang="ja-JP" dirty="0" smtClean="0"/>
              <a:t> </a:t>
            </a:r>
            <a:r>
              <a:rPr lang="ja-JP" altLang="en-US" dirty="0" smtClean="0"/>
              <a:t>では前のステップで誤ったデータの重みを大きくすることで前のステップよりも強い弱識別器を作成していった</a:t>
            </a:r>
            <a:endParaRPr lang="en-US" altLang="ja-JP" dirty="0" smtClean="0"/>
          </a:p>
          <a:p>
            <a:endParaRPr kumimoji="1" lang="en-US" altLang="ja-JP" dirty="0"/>
          </a:p>
          <a:p>
            <a:r>
              <a:rPr lang="ja-JP" altLang="en-US" dirty="0" smtClean="0"/>
              <a:t>誤りを減少する</a:t>
            </a:r>
            <a:r>
              <a:rPr lang="ja-JP" altLang="en-US" dirty="0" smtClean="0">
                <a:solidFill>
                  <a:srgbClr val="FF0000"/>
                </a:solidFill>
              </a:rPr>
              <a:t>勾配方向に</a:t>
            </a:r>
            <a:r>
              <a:rPr lang="ja-JP" altLang="en-US" dirty="0">
                <a:solidFill>
                  <a:srgbClr val="FF0000"/>
                </a:solidFill>
              </a:rPr>
              <a:t>識別器</a:t>
            </a:r>
            <a:r>
              <a:rPr lang="ja-JP" altLang="en-US" dirty="0" smtClean="0">
                <a:solidFill>
                  <a:srgbClr val="FF0000"/>
                </a:solidFill>
              </a:rPr>
              <a:t>を更新</a:t>
            </a:r>
            <a:r>
              <a:rPr lang="ja-JP" altLang="en-US" dirty="0" smtClean="0"/>
              <a:t>することで前のステップよりも強い弱識別器を作成することを目指す</a:t>
            </a:r>
            <a:endParaRPr lang="en-US" altLang="ja-JP" dirty="0" smtClean="0"/>
          </a:p>
          <a:p>
            <a:endParaRPr kumimoji="1" lang="en-US" altLang="ja-JP" dirty="0"/>
          </a:p>
          <a:p>
            <a:r>
              <a:rPr lang="ja-JP" altLang="en-US" dirty="0" smtClean="0"/>
              <a:t>勾配法</a:t>
            </a:r>
            <a:r>
              <a:rPr lang="en-US" altLang="ja-JP" dirty="0" smtClean="0"/>
              <a:t> (gradient Descent) </a:t>
            </a:r>
            <a:r>
              <a:rPr lang="ja-JP" altLang="en-US" dirty="0" smtClean="0"/>
              <a:t>の考え方に似ている</a:t>
            </a:r>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22</a:t>
            </a:fld>
            <a:endParaRPr kumimoji="1" lang="ja-JP" altLang="en-US"/>
          </a:p>
        </p:txBody>
      </p:sp>
    </p:spTree>
    <p:extLst>
      <p:ext uri="{BB962C8B-B14F-4D97-AF65-F5344CB8AC3E}">
        <p14:creationId xmlns:p14="http://schemas.microsoft.com/office/powerpoint/2010/main" val="329617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復習：勾配法</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1273628" y="1605280"/>
                <a:ext cx="7764233" cy="5116195"/>
              </a:xfrm>
            </p:spPr>
            <p:txBody>
              <a:bodyPr>
                <a:normAutofit/>
              </a:bodyPr>
              <a:lstStyle/>
              <a:p>
                <a:r>
                  <a:rPr lang="ja-JP" altLang="en-US" dirty="0" smtClean="0"/>
                  <a:t>勾配法では目的関数</a:t>
                </a:r>
                <a:r>
                  <a:rPr lang="en-US" altLang="ja-JP" dirty="0" smtClean="0"/>
                  <a:t> </a:t>
                </a:r>
                <a:r>
                  <a:rPr lang="en-US" altLang="ja-JP" i="1" dirty="0" smtClean="0">
                    <a:latin typeface="Times" charset="0"/>
                    <a:ea typeface="Times" charset="0"/>
                    <a:cs typeface="Times" charset="0"/>
                  </a:rPr>
                  <a:t>F</a:t>
                </a:r>
                <a:r>
                  <a:rPr lang="en-US" altLang="ja-JP" dirty="0" smtClean="0">
                    <a:latin typeface="Times" charset="0"/>
                    <a:ea typeface="Times" charset="0"/>
                    <a:cs typeface="Times" charset="0"/>
                  </a:rPr>
                  <a:t>(x; p) </a:t>
                </a:r>
                <a:r>
                  <a:rPr lang="ja-JP" altLang="en-US" dirty="0" smtClean="0"/>
                  <a:t>を最小化するパラメタ</a:t>
                </a:r>
                <a:r>
                  <a:rPr lang="en-US" altLang="ja-JP" dirty="0" smtClean="0">
                    <a:latin typeface="Times" charset="0"/>
                    <a:ea typeface="Times" charset="0"/>
                    <a:cs typeface="Times" charset="0"/>
                  </a:rPr>
                  <a:t>p</a:t>
                </a:r>
                <a:r>
                  <a:rPr lang="ja-JP" altLang="en-US" dirty="0" smtClean="0"/>
                  <a:t>を以下のように逐次</a:t>
                </a:r>
                <a:r>
                  <a:rPr lang="ja-JP" altLang="en-US" dirty="0"/>
                  <a:t>的に</a:t>
                </a:r>
                <a:r>
                  <a:rPr lang="ja-JP" altLang="en-US" dirty="0" smtClean="0"/>
                  <a:t>推定する</a:t>
                </a:r>
                <a:r>
                  <a:rPr lang="en-US" altLang="ja-JP" dirty="0"/>
                  <a:t/>
                </a:r>
                <a:br>
                  <a:rPr lang="en-US" altLang="ja-JP" dirty="0"/>
                </a:br>
                <a:r>
                  <a:rPr lang="en-US" altLang="ja-JP" dirty="0" smtClean="0"/>
                  <a:t>			</a:t>
                </a:r>
                <a:r>
                  <a:rPr lang="en-US" altLang="ja-JP" dirty="0" err="1" smtClean="0">
                    <a:latin typeface="Times" charset="0"/>
                    <a:ea typeface="Times" charset="0"/>
                    <a:cs typeface="Times" charset="0"/>
                  </a:rPr>
                  <a:t>p</a:t>
                </a:r>
                <a:r>
                  <a:rPr kumimoji="1" lang="en-US" altLang="ja-JP" i="1" baseline="-25000" dirty="0" err="1" smtClean="0">
                    <a:latin typeface="Times" charset="0"/>
                    <a:ea typeface="Times" charset="0"/>
                    <a:cs typeface="Times" charset="0"/>
                  </a:rPr>
                  <a:t>t</a:t>
                </a:r>
                <a:r>
                  <a:rPr kumimoji="1" lang="en-US" altLang="ja-JP" dirty="0" smtClean="0">
                    <a:latin typeface="Times" charset="0"/>
                    <a:ea typeface="Times" charset="0"/>
                    <a:cs typeface="Times" charset="0"/>
                  </a:rPr>
                  <a:t> = p</a:t>
                </a:r>
                <a:r>
                  <a:rPr lang="en-US" altLang="ja-JP" i="1" baseline="-25000" dirty="0" smtClean="0">
                    <a:latin typeface="Times" charset="0"/>
                    <a:ea typeface="Times" charset="0"/>
                    <a:cs typeface="Times" charset="0"/>
                  </a:rPr>
                  <a:t>t-1</a:t>
                </a:r>
                <a:r>
                  <a:rPr kumimoji="1" lang="en-US" altLang="ja-JP" dirty="0" smtClean="0">
                    <a:latin typeface="Times" charset="0"/>
                    <a:ea typeface="Times" charset="0"/>
                    <a:cs typeface="Times" charset="0"/>
                  </a:rPr>
                  <a:t> </a:t>
                </a:r>
                <a:r>
                  <a:rPr kumimoji="1" lang="mr-IN" altLang="ja-JP" dirty="0" smtClean="0">
                    <a:latin typeface="Times" charset="0"/>
                    <a:ea typeface="Times" charset="0"/>
                    <a:cs typeface="Times" charset="0"/>
                  </a:rPr>
                  <a:t>–</a:t>
                </a:r>
                <a:r>
                  <a:rPr kumimoji="1" lang="en-US" altLang="ja-JP" dirty="0" smtClean="0">
                    <a:latin typeface="Times" charset="0"/>
                    <a:ea typeface="Times" charset="0"/>
                    <a:cs typeface="Times" charset="0"/>
                  </a:rPr>
                  <a:t>αt</a:t>
                </a:r>
                <a:r>
                  <a:rPr kumimoji="1" lang="ja-JP" altLang="en-US" dirty="0" smtClean="0">
                    <a:latin typeface="Times" charset="0"/>
                    <a:ea typeface="Times" charset="0"/>
                    <a:cs typeface="Times" charset="0"/>
                  </a:rPr>
                  <a:t>∇</a:t>
                </a:r>
                <a:r>
                  <a:rPr lang="en-US" altLang="ja-JP" i="1" dirty="0">
                    <a:latin typeface="Times" charset="0"/>
                    <a:ea typeface="Times" charset="0"/>
                    <a:cs typeface="Times" charset="0"/>
                  </a:rPr>
                  <a:t>F </a:t>
                </a:r>
                <a:r>
                  <a:rPr kumimoji="1" lang="en-US" altLang="ja-JP" dirty="0" smtClean="0">
                    <a:latin typeface="Times" charset="0"/>
                    <a:ea typeface="Times" charset="0"/>
                    <a:cs typeface="Times" charset="0"/>
                  </a:rPr>
                  <a:t>(x; </a:t>
                </a:r>
                <a:r>
                  <a:rPr kumimoji="1" lang="en-US" altLang="ja-JP" i="1" dirty="0" err="1" smtClean="0">
                    <a:latin typeface="Times" charset="0"/>
                    <a:ea typeface="Times" charset="0"/>
                    <a:cs typeface="Times" charset="0"/>
                  </a:rPr>
                  <a:t>p</a:t>
                </a:r>
                <a:r>
                  <a:rPr lang="en-US" altLang="ja-JP" i="1" baseline="-25000" dirty="0" err="1">
                    <a:latin typeface="Times" charset="0"/>
                    <a:ea typeface="Times" charset="0"/>
                    <a:cs typeface="Times" charset="0"/>
                  </a:rPr>
                  <a:t>t</a:t>
                </a:r>
                <a:r>
                  <a:rPr kumimoji="1" lang="en-US" altLang="ja-JP" dirty="0" smtClean="0">
                    <a:latin typeface="Times" charset="0"/>
                    <a:ea typeface="Times" charset="0"/>
                    <a:cs typeface="Times" charset="0"/>
                  </a:rPr>
                  <a:t>)</a:t>
                </a:r>
                <a:br>
                  <a:rPr kumimoji="1" lang="en-US" altLang="ja-JP" dirty="0" smtClean="0">
                    <a:latin typeface="Times" charset="0"/>
                    <a:ea typeface="Times" charset="0"/>
                    <a:cs typeface="Times" charset="0"/>
                  </a:rPr>
                </a:br>
                <a:endParaRPr lang="en-US" altLang="ja-JP" dirty="0"/>
              </a:p>
              <a:p>
                <a:r>
                  <a:rPr lang="en-US" altLang="ja-JP" dirty="0"/>
                  <a:t>Gradient boosting</a:t>
                </a:r>
                <a:r>
                  <a:rPr lang="ja-JP" altLang="en-US" dirty="0"/>
                  <a:t>では</a:t>
                </a:r>
                <a:r>
                  <a:rPr kumimoji="1" lang="ja-JP" altLang="en-US" dirty="0" smtClean="0"/>
                  <a:t>この考え方を利用して、現在の</a:t>
                </a:r>
                <a:r>
                  <a:rPr lang="ja-JP" altLang="en-US" dirty="0" smtClean="0"/>
                  <a:t>弱識別器</a:t>
                </a:r>
                <a:r>
                  <a:rPr lang="en-US" altLang="ja-JP" dirty="0" smtClean="0"/>
                  <a:t> </a:t>
                </a:r>
                <a:r>
                  <a:rPr lang="en-US" altLang="ja-JP" i="1" dirty="0" err="1" smtClean="0">
                    <a:latin typeface="Times" charset="0"/>
                    <a:ea typeface="Times" charset="0"/>
                    <a:cs typeface="Times" charset="0"/>
                  </a:rPr>
                  <a:t>f</a:t>
                </a:r>
                <a:r>
                  <a:rPr lang="en-US" altLang="ja-JP" i="1" baseline="-25000" dirty="0" err="1" smtClean="0">
                    <a:latin typeface="Times" charset="0"/>
                    <a:ea typeface="Times" charset="0"/>
                    <a:cs typeface="Times" charset="0"/>
                  </a:rPr>
                  <a:t>t</a:t>
                </a:r>
                <a:r>
                  <a:rPr lang="en-US" altLang="ja-JP" dirty="0" smtClean="0"/>
                  <a:t> </a:t>
                </a:r>
                <a:r>
                  <a:rPr lang="ja-JP" altLang="en-US" dirty="0" smtClean="0"/>
                  <a:t>を前の時刻までに得られた強識別器</a:t>
                </a:r>
                <a:r>
                  <a:rPr lang="en-US" altLang="ja-JP" dirty="0"/>
                  <a:t/>
                </a:r>
                <a:br>
                  <a:rPr lang="en-US" altLang="ja-JP" dirty="0"/>
                </a:br>
                <a:r>
                  <a:rPr lang="en-US" altLang="ja-JP" dirty="0" smtClean="0"/>
                  <a:t>			 </a:t>
                </a:r>
                <a14:m>
                  <m:oMath xmlns:m="http://schemas.openxmlformats.org/officeDocument/2006/math">
                    <m:sSub>
                      <m:sSubPr>
                        <m:ctrlPr>
                          <a:rPr lang="en-US" altLang="ja-JP" i="1">
                            <a:latin typeface="Cambria Math" charset="0"/>
                          </a:rPr>
                        </m:ctrlPr>
                      </m:sSubPr>
                      <m:e>
                        <m:r>
                          <a:rPr lang="en-US" altLang="ja-JP" i="1">
                            <a:latin typeface="Cambria Math" charset="0"/>
                            <a:ea typeface="Cambria Math" charset="0"/>
                            <a:cs typeface="Cambria Math" charset="0"/>
                          </a:rPr>
                          <m:t>𝐹</m:t>
                        </m:r>
                      </m:e>
                      <m:sub>
                        <m:r>
                          <a:rPr lang="en-US" altLang="ja-JP" i="1">
                            <a:latin typeface="Cambria Math" charset="0"/>
                            <a:ea typeface="Cambria Math" charset="0"/>
                            <a:cs typeface="Cambria Math" charset="0"/>
                          </a:rPr>
                          <m:t>𝑡</m:t>
                        </m:r>
                        <m:r>
                          <a:rPr lang="en-US" altLang="ja-JP" b="0" i="1" smtClean="0">
                            <a:latin typeface="Cambria Math" charset="0"/>
                            <a:ea typeface="Cambria Math" charset="0"/>
                            <a:cs typeface="Cambria Math" charset="0"/>
                          </a:rPr>
                          <m:t>−1</m:t>
                        </m:r>
                      </m:sub>
                    </m:sSub>
                    <m:r>
                      <a:rPr lang="en-US" altLang="ja-JP" i="1">
                        <a:latin typeface="Cambria Math" charset="0"/>
                      </a:rPr>
                      <m:t>=</m:t>
                    </m:r>
                    <m:nary>
                      <m:naryPr>
                        <m:chr m:val="∑"/>
                        <m:ctrlPr>
                          <a:rPr lang="is-IS" altLang="ja-JP" i="1">
                            <a:latin typeface="Cambria Math" charset="0"/>
                          </a:rPr>
                        </m:ctrlPr>
                      </m:naryPr>
                      <m:sub>
                        <m:r>
                          <m:rPr>
                            <m:brk m:alnAt="23"/>
                          </m:rPr>
                          <a:rPr lang="en-US" altLang="ja-JP" i="1">
                            <a:latin typeface="Cambria Math" charset="0"/>
                          </a:rPr>
                          <m:t>𝑖</m:t>
                        </m:r>
                        <m:r>
                          <a:rPr lang="en-US" altLang="ja-JP" i="1">
                            <a:latin typeface="Cambria Math" charset="0"/>
                          </a:rPr>
                          <m:t>=1</m:t>
                        </m:r>
                      </m:sub>
                      <m:sup>
                        <m:r>
                          <a:rPr lang="en-US" altLang="ja-JP" i="1">
                            <a:latin typeface="Cambria Math" charset="0"/>
                          </a:rPr>
                          <m:t>𝑡</m:t>
                        </m:r>
                        <m:r>
                          <a:rPr lang="en-US" altLang="ja-JP" b="0" i="1" smtClean="0">
                            <a:latin typeface="Cambria Math" charset="0"/>
                          </a:rPr>
                          <m:t>−1</m:t>
                        </m:r>
                      </m:sup>
                      <m:e>
                        <m:sSub>
                          <m:sSubPr>
                            <m:ctrlPr>
                              <a:rPr lang="en-US" altLang="ja-JP" i="1">
                                <a:latin typeface="Cambria Math" charset="0"/>
                              </a:rPr>
                            </m:ctrlPr>
                          </m:sSubPr>
                          <m:e>
                            <m:r>
                              <a:rPr lang="en-US" altLang="ja-JP" i="1">
                                <a:latin typeface="Cambria Math" charset="0"/>
                                <a:ea typeface="Cambria Math" charset="0"/>
                                <a:cs typeface="Cambria Math" charset="0"/>
                              </a:rPr>
                              <m:t>𝛼</m:t>
                            </m:r>
                          </m:e>
                          <m:sub>
                            <m:r>
                              <a:rPr lang="en-US" altLang="ja-JP" i="1">
                                <a:latin typeface="Cambria Math" charset="0"/>
                              </a:rPr>
                              <m:t>𝑖</m:t>
                            </m:r>
                          </m:sub>
                        </m:sSub>
                        <m:sSub>
                          <m:sSubPr>
                            <m:ctrlPr>
                              <a:rPr lang="en-US" altLang="ja-JP" i="1">
                                <a:latin typeface="Cambria Math" charset="0"/>
                              </a:rPr>
                            </m:ctrlPr>
                          </m:sSubPr>
                          <m:e>
                            <m:r>
                              <a:rPr lang="en-US" altLang="ja-JP" i="1">
                                <a:latin typeface="Cambria Math" charset="0"/>
                              </a:rPr>
                              <m:t>𝑓</m:t>
                            </m:r>
                          </m:e>
                          <m:sub>
                            <m:r>
                              <a:rPr lang="en-US" altLang="ja-JP" i="1">
                                <a:latin typeface="Cambria Math" charset="0"/>
                              </a:rPr>
                              <m:t>𝑖</m:t>
                            </m:r>
                          </m:sub>
                        </m:sSub>
                      </m:e>
                    </m:nary>
                    <m:r>
                      <a:rPr lang="en-US" altLang="ja-JP" i="1">
                        <a:latin typeface="Cambria Math" charset="0"/>
                      </a:rPr>
                      <m:t> </m:t>
                    </m:r>
                  </m:oMath>
                </a14:m>
                <a:r>
                  <a:rPr lang="en-US" altLang="ja-JP" dirty="0" smtClean="0"/>
                  <a:t/>
                </a:r>
                <a:br>
                  <a:rPr lang="en-US" altLang="ja-JP" dirty="0" smtClean="0"/>
                </a:br>
                <a:r>
                  <a:rPr lang="en-US" altLang="ja-JP" dirty="0" smtClean="0"/>
                  <a:t/>
                </a:r>
                <a:br>
                  <a:rPr lang="en-US" altLang="ja-JP" dirty="0" smtClean="0"/>
                </a:br>
                <a:r>
                  <a:rPr lang="ja-JP" altLang="en-US" dirty="0" smtClean="0"/>
                  <a:t>の勾配方向に更新させることで弱識別器を新たに作成する</a:t>
                </a:r>
                <a:endParaRPr kumimoji="1" lang="en-US" altLang="ja-JP" dirty="0" smtClean="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1273628" y="1605280"/>
                <a:ext cx="7764233" cy="5116195"/>
              </a:xfrm>
              <a:blipFill rotWithShape="0">
                <a:blip r:embed="rId2"/>
                <a:stretch>
                  <a:fillRect l="-1805" t="-3095" r="-1177" b="-2500"/>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23</a:t>
            </a:fld>
            <a:endParaRPr kumimoji="1" lang="ja-JP" altLang="en-US"/>
          </a:p>
        </p:txBody>
      </p:sp>
    </p:spTree>
    <p:extLst>
      <p:ext uri="{BB962C8B-B14F-4D97-AF65-F5344CB8AC3E}">
        <p14:creationId xmlns:p14="http://schemas.microsoft.com/office/powerpoint/2010/main" val="8015829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Gradient Boosting</a:t>
            </a:r>
            <a:r>
              <a:rPr lang="en-US" altLang="ja-JP" dirty="0"/>
              <a:t> </a:t>
            </a:r>
            <a:r>
              <a:rPr lang="ja-JP" altLang="en-US" dirty="0" smtClean="0"/>
              <a:t>の考え方</a:t>
            </a:r>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24</a:t>
            </a:fld>
            <a:endParaRPr kumimoji="1" lang="ja-JP" altLang="en-US"/>
          </a:p>
        </p:txBody>
      </p:sp>
      <mc:AlternateContent xmlns:mc="http://schemas.openxmlformats.org/markup-compatibility/2006">
        <mc:Choice xmlns:a14="http://schemas.microsoft.com/office/drawing/2010/main" Requires="a14">
          <p:sp>
            <p:nvSpPr>
              <p:cNvPr id="9" name="コンテンツ プレースホルダー 8"/>
              <p:cNvSpPr>
                <a:spLocks noGrp="1"/>
              </p:cNvSpPr>
              <p:nvPr>
                <p:ph idx="1"/>
              </p:nvPr>
            </p:nvSpPr>
            <p:spPr>
              <a:xfrm>
                <a:off x="-1" y="1251862"/>
                <a:ext cx="9037861" cy="6063343"/>
              </a:xfrm>
            </p:spPr>
            <p:txBody>
              <a:bodyPr>
                <a:normAutofit fontScale="92500" lnSpcReduction="20000"/>
              </a:bodyPr>
              <a:lstStyle/>
              <a:p>
                <a:pPr/>
                <a:r>
                  <a:rPr kumimoji="1" lang="en-US" altLang="ja-JP" i="1" dirty="0" smtClean="0">
                    <a:latin typeface="Times" charset="0"/>
                    <a:ea typeface="Times" charset="0"/>
                    <a:cs typeface="Times" charset="0"/>
                  </a:rPr>
                  <a:t>f</a:t>
                </a:r>
                <a:r>
                  <a:rPr kumimoji="1" lang="en-US" altLang="ja-JP" i="1" baseline="-25000" dirty="0" err="1" smtClean="0">
                    <a:latin typeface="Times" charset="0"/>
                    <a:ea typeface="Times" charset="0"/>
                    <a:cs typeface="Times" charset="0"/>
                  </a:rPr>
                  <a:t>t</a:t>
                </a:r>
                <a:r>
                  <a:rPr kumimoji="1" lang="en-US" altLang="ja-JP" dirty="0" smtClean="0">
                    <a:latin typeface="Times" charset="0"/>
                    <a:ea typeface="Times" charset="0"/>
                    <a:cs typeface="Times" charset="0"/>
                  </a:rPr>
                  <a:t>(</a:t>
                </a:r>
                <a:r>
                  <a:rPr kumimoji="1" lang="en-US" altLang="ja-JP" b="1" dirty="0" smtClean="0">
                    <a:latin typeface="Times" charset="0"/>
                    <a:ea typeface="Times" charset="0"/>
                    <a:cs typeface="Times" charset="0"/>
                  </a:rPr>
                  <a:t>x</a:t>
                </a:r>
                <a:r>
                  <a:rPr kumimoji="1" lang="en-US" altLang="ja-JP" dirty="0" smtClean="0">
                    <a:latin typeface="Times" charset="0"/>
                    <a:ea typeface="Times" charset="0"/>
                    <a:cs typeface="Times" charset="0"/>
                  </a:rPr>
                  <a:t>)</a:t>
                </a:r>
                <a:r>
                  <a:rPr kumimoji="1" lang="ja-JP" altLang="en-US" dirty="0" smtClean="0"/>
                  <a:t>を</a:t>
                </a:r>
                <a:r>
                  <a:rPr kumimoji="1" lang="en-US" altLang="ja-JP" dirty="0" smtClean="0"/>
                  <a:t>t</a:t>
                </a:r>
                <a:r>
                  <a:rPr lang="en-US" altLang="ja-JP" dirty="0"/>
                  <a:t> </a:t>
                </a:r>
                <a:r>
                  <a:rPr lang="ja-JP" altLang="en-US" dirty="0" smtClean="0"/>
                  <a:t>ステップ目の</a:t>
                </a:r>
                <a:r>
                  <a:rPr lang="ja-JP" altLang="en-US" dirty="0"/>
                  <a:t>弱</a:t>
                </a:r>
                <a:r>
                  <a:rPr lang="ja-JP" altLang="en-US" dirty="0" smtClean="0"/>
                  <a:t>識別器とし、時刻１からｔまでの弱識別器の重み付き和として強識別器を定義</a:t>
                </a:r>
                <a:r>
                  <a:rPr lang="en-US" altLang="ja-JP" dirty="0" smtClean="0"/>
                  <a:t/>
                </a:r>
                <a:br>
                  <a:rPr lang="en-US" altLang="ja-JP" dirty="0" smtClean="0"/>
                </a:br>
                <a:r>
                  <a:rPr lang="en-US" altLang="ja-JP" dirty="0" smtClean="0"/>
                  <a:t>					</a:t>
                </a:r>
                <a14:m>
                  <m:oMath xmlns:m="http://schemas.openxmlformats.org/officeDocument/2006/math">
                    <m:sSub>
                      <m:sSubPr>
                        <m:ctrlPr>
                          <a:rPr lang="en-US" altLang="ja-JP" i="1">
                            <a:latin typeface="Cambria Math" charset="0"/>
                          </a:rPr>
                        </m:ctrlPr>
                      </m:sSubPr>
                      <m:e>
                        <m:r>
                          <a:rPr lang="en-US" altLang="ja-JP" b="0" i="1" smtClean="0">
                            <a:latin typeface="Cambria Math" charset="0"/>
                            <a:ea typeface="Cambria Math" charset="0"/>
                            <a:cs typeface="Cambria Math" charset="0"/>
                          </a:rPr>
                          <m:t>𝐹</m:t>
                        </m:r>
                      </m:e>
                      <m:sub>
                        <m:r>
                          <a:rPr lang="en-US" altLang="ja-JP" b="0" i="1" smtClean="0">
                            <a:latin typeface="Cambria Math" charset="0"/>
                            <a:ea typeface="Cambria Math" charset="0"/>
                            <a:cs typeface="Cambria Math" charset="0"/>
                          </a:rPr>
                          <m:t>𝑡</m:t>
                        </m:r>
                      </m:sub>
                    </m:sSub>
                    <m:r>
                      <a:rPr lang="en-US" altLang="ja-JP" i="1">
                        <a:latin typeface="Cambria Math" charset="0"/>
                      </a:rPr>
                      <m:t>=</m:t>
                    </m:r>
                    <m:nary>
                      <m:naryPr>
                        <m:chr m:val="∑"/>
                        <m:ctrlPr>
                          <a:rPr lang="is-IS" altLang="ja-JP" i="1" smtClean="0">
                            <a:latin typeface="Cambria Math" charset="0"/>
                          </a:rPr>
                        </m:ctrlPr>
                      </m:naryPr>
                      <m:sub>
                        <m:r>
                          <m:rPr>
                            <m:brk m:alnAt="23"/>
                          </m:rPr>
                          <a:rPr lang="en-US" altLang="ja-JP" b="0" i="1" smtClean="0">
                            <a:latin typeface="Cambria Math" charset="0"/>
                          </a:rPr>
                          <m:t>𝑖</m:t>
                        </m:r>
                        <m:r>
                          <a:rPr lang="en-US" altLang="ja-JP" b="0" i="1" smtClean="0">
                            <a:latin typeface="Cambria Math" charset="0"/>
                          </a:rPr>
                          <m:t>=1</m:t>
                        </m:r>
                      </m:sub>
                      <m:sup>
                        <m:r>
                          <a:rPr lang="en-US" altLang="ja-JP" b="0" i="1" smtClean="0">
                            <a:latin typeface="Cambria Math" charset="0"/>
                          </a:rPr>
                          <m:t>𝑡</m:t>
                        </m:r>
                      </m:sup>
                      <m:e>
                        <m:sSub>
                          <m:sSubPr>
                            <m:ctrlPr>
                              <a:rPr lang="en-US" altLang="ja-JP" i="1">
                                <a:latin typeface="Cambria Math" charset="0"/>
                              </a:rPr>
                            </m:ctrlPr>
                          </m:sSubPr>
                          <m:e>
                            <m:r>
                              <a:rPr lang="en-US" altLang="ja-JP" i="1">
                                <a:latin typeface="Cambria Math" charset="0"/>
                                <a:ea typeface="Cambria Math" charset="0"/>
                                <a:cs typeface="Cambria Math" charset="0"/>
                              </a:rPr>
                              <m:t>𝛼</m:t>
                            </m:r>
                          </m:e>
                          <m:sub>
                            <m:r>
                              <a:rPr lang="en-US" altLang="ja-JP" b="0" i="1" smtClean="0">
                                <a:latin typeface="Cambria Math" charset="0"/>
                              </a:rPr>
                              <m:t>𝑖</m:t>
                            </m:r>
                          </m:sub>
                        </m:sSub>
                        <m:sSub>
                          <m:sSubPr>
                            <m:ctrlPr>
                              <a:rPr lang="en-US" altLang="ja-JP" i="1" smtClean="0">
                                <a:latin typeface="Cambria Math" charset="0"/>
                              </a:rPr>
                            </m:ctrlPr>
                          </m:sSubPr>
                          <m:e>
                            <m:r>
                              <a:rPr lang="en-US" altLang="ja-JP" b="0" i="1" smtClean="0">
                                <a:latin typeface="Cambria Math" charset="0"/>
                              </a:rPr>
                              <m:t>𝑓</m:t>
                            </m:r>
                          </m:e>
                          <m:sub>
                            <m:r>
                              <a:rPr lang="en-US" altLang="ja-JP" b="0" i="1" smtClean="0">
                                <a:latin typeface="Cambria Math" charset="0"/>
                              </a:rPr>
                              <m:t>𝑖</m:t>
                            </m:r>
                          </m:sub>
                        </m:sSub>
                      </m:e>
                    </m:nary>
                  </m:oMath>
                </a14:m>
                <a:endParaRPr kumimoji="1" lang="en-US" altLang="ja-JP" dirty="0" smtClean="0"/>
              </a:p>
              <a:p>
                <a:pPr marL="514350" indent="-514350">
                  <a:lnSpc>
                    <a:spcPct val="110000"/>
                  </a:lnSpc>
                  <a:buFont typeface="+mj-lt"/>
                  <a:buAutoNum type="arabicPeriod"/>
                </a:pPr>
                <a:r>
                  <a:rPr lang="ja-JP" altLang="en-US" dirty="0" smtClean="0"/>
                  <a:t>全学習データ</a:t>
                </a:r>
                <a:r>
                  <a:rPr lang="en-US" altLang="ja-JP" dirty="0" smtClean="0"/>
                  <a:t>(</a:t>
                </a:r>
                <a:r>
                  <a:rPr lang="en-US" altLang="ja-JP" b="1" i="1" dirty="0" smtClean="0">
                    <a:latin typeface="Times" charset="0"/>
                    <a:ea typeface="Times" charset="0"/>
                    <a:cs typeface="Times" charset="0"/>
                  </a:rPr>
                  <a:t>x</a:t>
                </a:r>
                <a:r>
                  <a:rPr lang="en-US" altLang="ja-JP" i="1" baseline="-25000" dirty="0" smtClean="0">
                    <a:latin typeface="Times" charset="0"/>
                    <a:ea typeface="Times" charset="0"/>
                    <a:cs typeface="Times" charset="0"/>
                  </a:rPr>
                  <a:t>i</a:t>
                </a:r>
                <a:r>
                  <a:rPr lang="en-US" altLang="ja-JP" dirty="0" smtClean="0">
                    <a:latin typeface="Times" charset="0"/>
                    <a:ea typeface="Times" charset="0"/>
                    <a:cs typeface="Times" charset="0"/>
                  </a:rPr>
                  <a:t>, </a:t>
                </a:r>
                <a:r>
                  <a:rPr lang="en-US" altLang="ja-JP" dirty="0" err="1" smtClean="0">
                    <a:latin typeface="Times" charset="0"/>
                    <a:ea typeface="Times" charset="0"/>
                    <a:cs typeface="Times" charset="0"/>
                  </a:rPr>
                  <a:t>y</a:t>
                </a:r>
                <a:r>
                  <a:rPr lang="en-US" altLang="ja-JP" i="1" baseline="-25000" dirty="0" err="1" smtClean="0">
                    <a:latin typeface="Times" charset="0"/>
                    <a:ea typeface="Times" charset="0"/>
                    <a:cs typeface="Times" charset="0"/>
                  </a:rPr>
                  <a:t>i</a:t>
                </a:r>
                <a:r>
                  <a:rPr lang="en-US" altLang="ja-JP" dirty="0" smtClean="0"/>
                  <a:t>)</a:t>
                </a:r>
                <a:r>
                  <a:rPr lang="ja-JP" altLang="en-US" dirty="0" smtClean="0"/>
                  <a:t>に対し</a:t>
                </a:r>
                <a:r>
                  <a:rPr lang="en-US" altLang="ja-JP" dirty="0"/>
                  <a:t> </a:t>
                </a:r>
                <a:r>
                  <a:rPr lang="en-US" altLang="ja-JP" i="1" dirty="0" smtClean="0">
                    <a:latin typeface="Times" charset="0"/>
                    <a:ea typeface="Times" charset="0"/>
                    <a:cs typeface="Times" charset="0"/>
                  </a:rPr>
                  <a:t>F</a:t>
                </a:r>
                <a:r>
                  <a:rPr lang="en-US" altLang="ja-JP" i="1" baseline="-25000" dirty="0" smtClean="0">
                    <a:latin typeface="Times" charset="0"/>
                    <a:ea typeface="Times" charset="0"/>
                    <a:cs typeface="Times" charset="0"/>
                  </a:rPr>
                  <a:t>t-1</a:t>
                </a:r>
                <a:r>
                  <a:rPr lang="en-US" altLang="ja-JP" dirty="0" smtClean="0"/>
                  <a:t> </a:t>
                </a:r>
                <a:r>
                  <a:rPr lang="ja-JP" altLang="en-US" dirty="0" smtClean="0"/>
                  <a:t>から算出した</a:t>
                </a:r>
                <a:r>
                  <a:rPr lang="en-US" altLang="ja-JP" dirty="0" smtClean="0"/>
                  <a:t/>
                </a:r>
                <a:br>
                  <a:rPr lang="en-US" altLang="ja-JP" dirty="0" smtClean="0"/>
                </a:br>
                <a:r>
                  <a:rPr lang="ja-JP" altLang="en-US" dirty="0" smtClean="0"/>
                  <a:t>損失関数の勾配</a:t>
                </a:r>
                <a14:m>
                  <m:oMath xmlns:m="http://schemas.openxmlformats.org/officeDocument/2006/math">
                    <m:sSub>
                      <m:sSubPr>
                        <m:ctrlPr>
                          <a:rPr lang="en-US" altLang="ja-JP" i="1">
                            <a:latin typeface="Cambria Math" charset="0"/>
                          </a:rPr>
                        </m:ctrlPr>
                      </m:sSubPr>
                      <m:e>
                        <m:acc>
                          <m:accPr>
                            <m:chr m:val="̃"/>
                            <m:ctrlPr>
                              <a:rPr lang="en-US" altLang="ja-JP" i="1" smtClean="0">
                                <a:latin typeface="Cambria Math" charset="0"/>
                                <a:ea typeface="Cambria Math" charset="0"/>
                                <a:cs typeface="Cambria Math" charset="0"/>
                              </a:rPr>
                            </m:ctrlPr>
                          </m:accPr>
                          <m:e>
                            <m:r>
                              <a:rPr lang="en-US" altLang="ja-JP" b="0" i="1" smtClean="0">
                                <a:latin typeface="Cambria Math" charset="0"/>
                                <a:ea typeface="Cambria Math" charset="0"/>
                                <a:cs typeface="Cambria Math" charset="0"/>
                              </a:rPr>
                              <m:t>𝑦</m:t>
                            </m:r>
                          </m:e>
                        </m:acc>
                      </m:e>
                      <m:sub>
                        <m:r>
                          <a:rPr lang="en-US" altLang="ja-JP" b="0" i="1" smtClean="0">
                            <a:latin typeface="Cambria Math" charset="0"/>
                            <a:ea typeface="Cambria Math" charset="0"/>
                            <a:cs typeface="Cambria Math" charset="0"/>
                          </a:rPr>
                          <m:t>𝑖</m:t>
                        </m:r>
                      </m:sub>
                    </m:sSub>
                  </m:oMath>
                </a14:m>
                <a:r>
                  <a:rPr lang="ja-JP" altLang="en-US" dirty="0" smtClean="0"/>
                  <a:t>を算出する</a:t>
                </a:r>
                <a:endParaRPr lang="en-US" altLang="ja-JP" dirty="0" smtClean="0"/>
              </a:p>
              <a:p>
                <a:pPr marL="514350" indent="-514350">
                  <a:lnSpc>
                    <a:spcPct val="110000"/>
                  </a:lnSpc>
                  <a:buFont typeface="+mj-lt"/>
                  <a:buAutoNum type="arabicPeriod"/>
                </a:pPr>
                <a:r>
                  <a:rPr kumimoji="1" lang="ja-JP" altLang="en-US" dirty="0" smtClean="0"/>
                  <a:t>推定した勾配との二乗和誤差</a:t>
                </a:r>
                <a:r>
                  <a:rPr kumimoji="1" lang="en-US" altLang="ja-JP" dirty="0" smtClean="0"/>
                  <a:t> </a:t>
                </a:r>
                <a14:m>
                  <m:oMath xmlns:m="http://schemas.openxmlformats.org/officeDocument/2006/math">
                    <m:nary>
                      <m:naryPr>
                        <m:chr m:val="∑"/>
                        <m:ctrlPr>
                          <a:rPr lang="is-IS" altLang="ja-JP" i="1">
                            <a:latin typeface="Cambria Math" charset="0"/>
                          </a:rPr>
                        </m:ctrlPr>
                      </m:naryPr>
                      <m:sub>
                        <m:r>
                          <m:rPr>
                            <m:brk m:alnAt="23"/>
                          </m:rPr>
                          <a:rPr lang="en-US" altLang="ja-JP" i="1">
                            <a:latin typeface="Cambria Math" charset="0"/>
                          </a:rPr>
                          <m:t>𝑖</m:t>
                        </m:r>
                        <m:r>
                          <a:rPr lang="en-US" altLang="ja-JP" b="0" i="1" smtClean="0">
                            <a:latin typeface="Cambria Math" charset="0"/>
                          </a:rPr>
                          <m:t>=1</m:t>
                        </m:r>
                      </m:sub>
                      <m:sup>
                        <m:r>
                          <a:rPr lang="en-US" altLang="ja-JP" i="1">
                            <a:latin typeface="Cambria Math" charset="0"/>
                          </a:rPr>
                          <m:t>𝑁</m:t>
                        </m:r>
                      </m:sup>
                      <m:e>
                        <m:sSup>
                          <m:sSupPr>
                            <m:ctrlPr>
                              <a:rPr lang="en-US" altLang="ja-JP" i="1">
                                <a:latin typeface="Cambria Math" charset="0"/>
                              </a:rPr>
                            </m:ctrlPr>
                          </m:sSupPr>
                          <m:e>
                            <m:r>
                              <a:rPr lang="is-IS" altLang="ja-JP" i="1">
                                <a:latin typeface="Cambria Math" charset="0"/>
                              </a:rPr>
                              <m:t> </m:t>
                            </m:r>
                            <m:r>
                              <a:rPr lang="en-US" altLang="ja-JP" i="1">
                                <a:latin typeface="Cambria Math" charset="0"/>
                              </a:rPr>
                              <m:t>(</m:t>
                            </m:r>
                            <m:sSub>
                              <m:sSubPr>
                                <m:ctrlPr>
                                  <a:rPr lang="en-US" altLang="ja-JP" i="1">
                                    <a:latin typeface="Cambria Math" charset="0"/>
                                  </a:rPr>
                                </m:ctrlPr>
                              </m:sSubPr>
                              <m:e>
                                <m:acc>
                                  <m:accPr>
                                    <m:chr m:val="̃"/>
                                    <m:ctrlPr>
                                      <a:rPr lang="en-US" altLang="ja-JP" i="1">
                                        <a:latin typeface="Cambria Math" charset="0"/>
                                      </a:rPr>
                                    </m:ctrlPr>
                                  </m:accPr>
                                  <m:e>
                                    <m:r>
                                      <a:rPr lang="en-US" altLang="ja-JP" i="1">
                                        <a:latin typeface="Cambria Math" charset="0"/>
                                      </a:rPr>
                                      <m:t>𝑦</m:t>
                                    </m:r>
                                  </m:e>
                                </m:acc>
                              </m:e>
                              <m:sub>
                                <m:r>
                                  <a:rPr lang="en-US" altLang="ja-JP" i="1">
                                    <a:latin typeface="Cambria Math" charset="0"/>
                                  </a:rPr>
                                  <m:t>𝑖</m:t>
                                </m:r>
                              </m:sub>
                            </m:sSub>
                            <m:r>
                              <a:rPr lang="en-US" altLang="ja-JP" i="1">
                                <a:latin typeface="Cambria Math" charset="0"/>
                              </a:rPr>
                              <m:t>−</m:t>
                            </m:r>
                            <m:sSub>
                              <m:sSubPr>
                                <m:ctrlPr>
                                  <a:rPr lang="en-US" altLang="ja-JP" i="1">
                                    <a:latin typeface="Cambria Math" charset="0"/>
                                  </a:rPr>
                                </m:ctrlPr>
                              </m:sSubPr>
                              <m:e>
                                <m:r>
                                  <a:rPr lang="en-US" altLang="ja-JP" i="1">
                                    <a:latin typeface="Cambria Math" charset="0"/>
                                  </a:rPr>
                                  <m:t>𝑓</m:t>
                                </m:r>
                              </m:e>
                              <m:sub>
                                <m:r>
                                  <a:rPr lang="en-US" altLang="ja-JP" i="1">
                                    <a:latin typeface="Cambria Math" charset="0"/>
                                  </a:rPr>
                                  <m:t>𝑡</m:t>
                                </m:r>
                              </m:sub>
                            </m:sSub>
                            <m:r>
                              <a:rPr lang="en-US" altLang="ja-JP" i="1">
                                <a:latin typeface="Cambria Math" charset="0"/>
                              </a:rPr>
                              <m:t>(</m:t>
                            </m:r>
                            <m:sSub>
                              <m:sSubPr>
                                <m:ctrlPr>
                                  <a:rPr lang="en-US" altLang="ja-JP" i="1">
                                    <a:latin typeface="Cambria Math" charset="0"/>
                                  </a:rPr>
                                </m:ctrlPr>
                              </m:sSubPr>
                              <m:e>
                                <m:r>
                                  <a:rPr lang="en-US" altLang="ja-JP" i="1">
                                    <a:latin typeface="Cambria Math" charset="0"/>
                                  </a:rPr>
                                  <m:t>𝑥</m:t>
                                </m:r>
                              </m:e>
                              <m:sub>
                                <m:r>
                                  <a:rPr lang="en-US" altLang="ja-JP" i="1">
                                    <a:latin typeface="Cambria Math" charset="0"/>
                                  </a:rPr>
                                  <m:t>𝑖</m:t>
                                </m:r>
                              </m:sub>
                            </m:sSub>
                            <m:r>
                              <a:rPr lang="en-US" altLang="ja-JP" i="1">
                                <a:latin typeface="Cambria Math" charset="0"/>
                              </a:rPr>
                              <m:t>))</m:t>
                            </m:r>
                          </m:e>
                          <m:sup>
                            <m:r>
                              <a:rPr lang="en-US" altLang="ja-JP" i="1">
                                <a:latin typeface="Cambria Math" charset="0"/>
                              </a:rPr>
                              <m:t>2</m:t>
                            </m:r>
                          </m:sup>
                        </m:sSup>
                      </m:e>
                    </m:nary>
                  </m:oMath>
                </a14:m>
                <a:r>
                  <a:rPr kumimoji="1" lang="en-US" altLang="ja-JP" dirty="0" smtClean="0"/>
                  <a:t/>
                </a:r>
                <a:br>
                  <a:rPr kumimoji="1" lang="en-US" altLang="ja-JP" dirty="0" smtClean="0"/>
                </a:br>
                <a:r>
                  <a:rPr kumimoji="1" lang="ja-JP" altLang="en-US" dirty="0" smtClean="0"/>
                  <a:t>を最小化する弱識別器</a:t>
                </a:r>
                <a:r>
                  <a:rPr kumimoji="1" lang="en-US" altLang="ja-JP" dirty="0" smtClean="0"/>
                  <a:t> </a:t>
                </a:r>
                <a:r>
                  <a:rPr lang="en-US" altLang="ja-JP" i="1" dirty="0" err="1" smtClean="0">
                    <a:latin typeface="Times" charset="0"/>
                    <a:ea typeface="Times" charset="0"/>
                    <a:cs typeface="Times" charset="0"/>
                  </a:rPr>
                  <a:t>f</a:t>
                </a:r>
                <a:r>
                  <a:rPr lang="en-US" altLang="ja-JP" i="1" baseline="-25000" dirty="0" err="1" smtClean="0">
                    <a:latin typeface="Times" charset="0"/>
                    <a:ea typeface="Times" charset="0"/>
                    <a:cs typeface="Times" charset="0"/>
                  </a:rPr>
                  <a:t>t</a:t>
                </a:r>
                <a:r>
                  <a:rPr lang="en-US" altLang="ja-JP" dirty="0">
                    <a:latin typeface="Times" charset="0"/>
                    <a:ea typeface="Times" charset="0"/>
                    <a:cs typeface="Times" charset="0"/>
                  </a:rPr>
                  <a:t> </a:t>
                </a:r>
                <a:r>
                  <a:rPr lang="ja-JP" altLang="en-US" dirty="0" smtClean="0"/>
                  <a:t>を推定</a:t>
                </a:r>
                <a:endParaRPr lang="en-US" altLang="ja-JP" dirty="0" smtClean="0"/>
              </a:p>
              <a:p>
                <a:pPr marL="514350" indent="-514350">
                  <a:lnSpc>
                    <a:spcPct val="110000"/>
                  </a:lnSpc>
                  <a:buFont typeface="+mj-lt"/>
                  <a:buAutoNum type="arabicPeriod"/>
                </a:pPr>
                <a:r>
                  <a:rPr lang="ja-JP" altLang="en-US" dirty="0" smtClean="0"/>
                  <a:t>全体の損失</a:t>
                </a:r>
                <a:r>
                  <a:rPr lang="en-US" altLang="ja-JP" dirty="0" smtClean="0"/>
                  <a:t/>
                </a:r>
                <a:br>
                  <a:rPr lang="en-US" altLang="ja-JP" dirty="0" smtClean="0"/>
                </a:br>
                <a14:m>
                  <m:oMath xmlns:m="http://schemas.openxmlformats.org/officeDocument/2006/math">
                    <m:r>
                      <a:rPr lang="en-US" altLang="ja-JP" sz="2000" i="1" smtClean="0">
                        <a:latin typeface="Cambria Math" charset="0"/>
                        <a:ea typeface="Cambria Math" charset="0"/>
                        <a:cs typeface="Cambria Math" charset="0"/>
                      </a:rPr>
                      <m:t>𝜙</m:t>
                    </m:r>
                    <m:r>
                      <a:rPr lang="en-US" altLang="ja-JP" sz="2000" i="1">
                        <a:latin typeface="Cambria Math" charset="0"/>
                      </a:rPr>
                      <m:t>=</m:t>
                    </m:r>
                  </m:oMath>
                </a14:m>
                <a:r>
                  <a:rPr lang="is-IS" altLang="ja-JP" sz="2000" dirty="0"/>
                  <a:t> </a:t>
                </a:r>
                <a14:m>
                  <m:oMath xmlns:m="http://schemas.openxmlformats.org/officeDocument/2006/math">
                    <m:nary>
                      <m:naryPr>
                        <m:chr m:val="∑"/>
                        <m:ctrlPr>
                          <a:rPr lang="is-IS" altLang="ja-JP" sz="2400" i="1">
                            <a:latin typeface="Cambria Math" charset="0"/>
                          </a:rPr>
                        </m:ctrlPr>
                      </m:naryPr>
                      <m:sub>
                        <m:r>
                          <m:rPr>
                            <m:brk m:alnAt="23"/>
                          </m:rPr>
                          <a:rPr lang="en-US" altLang="ja-JP" sz="2400" i="1">
                            <a:latin typeface="Cambria Math" charset="0"/>
                          </a:rPr>
                          <m:t>𝑖</m:t>
                        </m:r>
                        <m:r>
                          <a:rPr lang="en-US" altLang="ja-JP" sz="2400" i="1">
                            <a:latin typeface="Cambria Math" charset="0"/>
                          </a:rPr>
                          <m:t>=1</m:t>
                        </m:r>
                      </m:sub>
                      <m:sup>
                        <m:r>
                          <a:rPr lang="en-US" altLang="ja-JP" sz="2400" i="1">
                            <a:latin typeface="Cambria Math" charset="0"/>
                          </a:rPr>
                          <m:t>𝑡</m:t>
                        </m:r>
                      </m:sup>
                      <m:e>
                        <m:sSub>
                          <m:sSubPr>
                            <m:ctrlPr>
                              <a:rPr lang="en-US" altLang="ja-JP" sz="2400" i="1">
                                <a:latin typeface="Cambria Math" charset="0"/>
                              </a:rPr>
                            </m:ctrlPr>
                          </m:sSubPr>
                          <m:e>
                            <m:r>
                              <a:rPr lang="en-US" altLang="ja-JP" sz="2400" b="0" i="1" smtClean="0">
                                <a:latin typeface="Cambria Math" charset="0"/>
                              </a:rPr>
                              <m:t>𝐿</m:t>
                            </m:r>
                            <m:r>
                              <a:rPr lang="en-US" altLang="ja-JP" sz="2400" b="0" i="1" smtClean="0">
                                <a:latin typeface="Cambria Math" charset="0"/>
                              </a:rPr>
                              <m:t>(</m:t>
                            </m:r>
                            <m:r>
                              <a:rPr lang="en-US" altLang="ja-JP" sz="2400" b="0" i="1" smtClean="0">
                                <a:latin typeface="Cambria Math" charset="0"/>
                              </a:rPr>
                              <m:t>𝑦</m:t>
                            </m:r>
                          </m:e>
                          <m:sub>
                            <m:r>
                              <a:rPr lang="en-US" altLang="ja-JP" sz="2400" i="1">
                                <a:latin typeface="Cambria Math" charset="0"/>
                              </a:rPr>
                              <m:t>𝑖</m:t>
                            </m:r>
                          </m:sub>
                        </m:sSub>
                        <m:r>
                          <a:rPr lang="en-US" altLang="ja-JP" sz="2400" b="0" i="1" smtClean="0">
                            <a:latin typeface="Cambria Math" charset="0"/>
                          </a:rPr>
                          <m:t>,</m:t>
                        </m:r>
                        <m:sSub>
                          <m:sSubPr>
                            <m:ctrlPr>
                              <a:rPr lang="en-US" altLang="ja-JP" sz="2400" i="1">
                                <a:latin typeface="Cambria Math" charset="0"/>
                              </a:rPr>
                            </m:ctrlPr>
                          </m:sSubPr>
                          <m:e>
                            <m:r>
                              <a:rPr lang="en-US" altLang="ja-JP" sz="2400" b="0" i="1" smtClean="0">
                                <a:latin typeface="Cambria Math" charset="0"/>
                              </a:rPr>
                              <m:t>𝐹</m:t>
                            </m:r>
                          </m:e>
                          <m:sub>
                            <m:r>
                              <a:rPr lang="en-US" altLang="ja-JP" sz="2400" b="0" i="1" smtClean="0">
                                <a:latin typeface="Cambria Math" charset="0"/>
                              </a:rPr>
                              <m:t>𝑡</m:t>
                            </m:r>
                            <m:r>
                              <a:rPr lang="en-US" altLang="ja-JP" sz="2400" b="0" i="1" smtClean="0">
                                <a:latin typeface="Cambria Math" charset="0"/>
                              </a:rPr>
                              <m:t>−1</m:t>
                            </m:r>
                          </m:sub>
                        </m:sSub>
                        <m:r>
                          <a:rPr lang="en-US" altLang="ja-JP" sz="2400" i="1">
                            <a:latin typeface="Cambria Math" charset="0"/>
                          </a:rPr>
                          <m:t>(</m:t>
                        </m:r>
                        <m:sSub>
                          <m:sSubPr>
                            <m:ctrlPr>
                              <a:rPr lang="en-US" altLang="ja-JP" sz="2400" i="1">
                                <a:latin typeface="Cambria Math" charset="0"/>
                              </a:rPr>
                            </m:ctrlPr>
                          </m:sSubPr>
                          <m:e>
                            <m:r>
                              <a:rPr lang="en-US" altLang="ja-JP" sz="2400" i="1">
                                <a:latin typeface="Cambria Math" charset="0"/>
                              </a:rPr>
                              <m:t>𝑥</m:t>
                            </m:r>
                          </m:e>
                          <m:sub>
                            <m:r>
                              <a:rPr lang="en-US" altLang="ja-JP" sz="2400" i="1">
                                <a:latin typeface="Cambria Math" charset="0"/>
                              </a:rPr>
                              <m:t>𝑖</m:t>
                            </m:r>
                          </m:sub>
                        </m:sSub>
                        <m:r>
                          <a:rPr lang="en-US" altLang="ja-JP" sz="2400" i="1">
                            <a:latin typeface="Cambria Math" charset="0"/>
                          </a:rPr>
                          <m:t>)</m:t>
                        </m:r>
                        <m:r>
                          <a:rPr lang="en-US" altLang="ja-JP" sz="2400" b="0" i="1" smtClean="0">
                            <a:latin typeface="Cambria Math" charset="0"/>
                          </a:rPr>
                          <m:t>+</m:t>
                        </m:r>
                        <m:sSub>
                          <m:sSubPr>
                            <m:ctrlPr>
                              <a:rPr lang="en-US" altLang="ja-JP" sz="2400" i="1">
                                <a:latin typeface="Cambria Math" charset="0"/>
                              </a:rPr>
                            </m:ctrlPr>
                          </m:sSubPr>
                          <m:e>
                            <m:r>
                              <a:rPr lang="en-US" altLang="ja-JP" sz="2400" i="1">
                                <a:latin typeface="Cambria Math" charset="0"/>
                                <a:ea typeface="Cambria Math" charset="0"/>
                                <a:cs typeface="Cambria Math" charset="0"/>
                              </a:rPr>
                              <m:t>𝛼</m:t>
                            </m:r>
                          </m:e>
                          <m:sub>
                            <m:r>
                              <a:rPr lang="en-US" altLang="ja-JP" sz="2400" i="1">
                                <a:latin typeface="Cambria Math" charset="0"/>
                              </a:rPr>
                              <m:t>𝑖</m:t>
                            </m:r>
                          </m:sub>
                        </m:sSub>
                        <m:sSub>
                          <m:sSubPr>
                            <m:ctrlPr>
                              <a:rPr lang="en-US" altLang="ja-JP" sz="2400" i="1">
                                <a:latin typeface="Cambria Math" charset="0"/>
                              </a:rPr>
                            </m:ctrlPr>
                          </m:sSubPr>
                          <m:e>
                            <m:r>
                              <a:rPr lang="en-US" altLang="ja-JP" sz="2400" i="1">
                                <a:latin typeface="Cambria Math" charset="0"/>
                              </a:rPr>
                              <m:t>𝑓</m:t>
                            </m:r>
                          </m:e>
                          <m:sub>
                            <m:r>
                              <a:rPr lang="en-US" altLang="ja-JP" sz="2400" i="1">
                                <a:latin typeface="Cambria Math" charset="0"/>
                              </a:rPr>
                              <m:t>𝑖</m:t>
                            </m:r>
                          </m:sub>
                        </m:sSub>
                        <m:r>
                          <a:rPr lang="en-US" altLang="ja-JP" sz="2400" b="0" i="1" smtClean="0">
                            <a:latin typeface="Cambria Math" charset="0"/>
                          </a:rPr>
                          <m:t>(</m:t>
                        </m:r>
                        <m:sSub>
                          <m:sSubPr>
                            <m:ctrlPr>
                              <a:rPr lang="en-US" altLang="ja-JP" sz="2400" b="0" i="1" smtClean="0">
                                <a:latin typeface="Cambria Math" charset="0"/>
                              </a:rPr>
                            </m:ctrlPr>
                          </m:sSubPr>
                          <m:e>
                            <m:r>
                              <a:rPr lang="en-US" altLang="ja-JP" sz="2400" b="0" i="1" smtClean="0">
                                <a:latin typeface="Cambria Math" charset="0"/>
                              </a:rPr>
                              <m:t>𝑥</m:t>
                            </m:r>
                          </m:e>
                          <m:sub>
                            <m:r>
                              <a:rPr lang="en-US" altLang="ja-JP" sz="2400" b="0" i="1" smtClean="0">
                                <a:latin typeface="Cambria Math" charset="0"/>
                              </a:rPr>
                              <m:t>𝑖</m:t>
                            </m:r>
                          </m:sub>
                        </m:sSub>
                        <m:r>
                          <a:rPr lang="en-US" altLang="ja-JP" sz="2400" b="0" i="1" smtClean="0">
                            <a:latin typeface="Cambria Math" charset="0"/>
                          </a:rPr>
                          <m:t>))</m:t>
                        </m:r>
                      </m:e>
                    </m:nary>
                  </m:oMath>
                </a14:m>
                <a:r>
                  <a:rPr lang="en-US" altLang="ja-JP" sz="2000" dirty="0" smtClean="0"/>
                  <a:t/>
                </a:r>
                <a:br>
                  <a:rPr lang="en-US" altLang="ja-JP" sz="2000" dirty="0" smtClean="0"/>
                </a:br>
                <a:r>
                  <a:rPr lang="ja-JP" altLang="en-US" dirty="0" smtClean="0"/>
                  <a:t>を最小化する重み</a:t>
                </a:r>
                <a14:m>
                  <m:oMath xmlns:m="http://schemas.openxmlformats.org/officeDocument/2006/math">
                    <m:sSub>
                      <m:sSubPr>
                        <m:ctrlPr>
                          <a:rPr lang="en-US" altLang="ja-JP" i="1">
                            <a:latin typeface="Cambria Math" charset="0"/>
                          </a:rPr>
                        </m:ctrlPr>
                      </m:sSubPr>
                      <m:e>
                        <m:r>
                          <a:rPr lang="en-US" altLang="ja-JP" i="1">
                            <a:latin typeface="Cambria Math" charset="0"/>
                            <a:ea typeface="Cambria Math" charset="0"/>
                            <a:cs typeface="Cambria Math" charset="0"/>
                          </a:rPr>
                          <m:t>𝛼</m:t>
                        </m:r>
                      </m:e>
                      <m:sub>
                        <m:r>
                          <a:rPr lang="en-US" altLang="ja-JP" i="1">
                            <a:latin typeface="Cambria Math" charset="0"/>
                          </a:rPr>
                          <m:t>𝑖</m:t>
                        </m:r>
                      </m:sub>
                    </m:sSub>
                    <m:r>
                      <a:rPr lang="en-US" altLang="ja-JP" i="1">
                        <a:latin typeface="Cambria Math" charset="0"/>
                      </a:rPr>
                      <m:t> </m:t>
                    </m:r>
                  </m:oMath>
                </a14:m>
                <a:r>
                  <a:rPr lang="ja-JP" altLang="en-US" dirty="0" smtClean="0"/>
                  <a:t>を推定</a:t>
                </a:r>
                <a:endParaRPr lang="en-US" altLang="ja-JP" dirty="0" smtClean="0"/>
              </a:p>
              <a:p>
                <a:pPr marL="514350" indent="-514350">
                  <a:lnSpc>
                    <a:spcPct val="110000"/>
                  </a:lnSpc>
                  <a:buFont typeface="+mj-lt"/>
                  <a:buAutoNum type="arabicPeriod"/>
                </a:pPr>
                <a:r>
                  <a:rPr lang="en-US" altLang="ja-JP" dirty="0" smtClean="0"/>
                  <a:t>1-3</a:t>
                </a:r>
                <a:r>
                  <a:rPr lang="ja-JP" altLang="en-US" dirty="0" smtClean="0"/>
                  <a:t>を</a:t>
                </a:r>
                <a:r>
                  <a:rPr lang="en-US" altLang="ja-JP" dirty="0" smtClean="0"/>
                  <a:t>T</a:t>
                </a:r>
                <a:r>
                  <a:rPr lang="ja-JP" altLang="en-US" dirty="0" smtClean="0"/>
                  <a:t>回繰り返し最終的に</a:t>
                </a:r>
                <a:r>
                  <a:rPr lang="en-US" altLang="ja-JP" dirty="0" smtClean="0"/>
                  <a:t/>
                </a:r>
                <a:br>
                  <a:rPr lang="en-US" altLang="ja-JP" dirty="0" smtClean="0"/>
                </a:br>
                <a:r>
                  <a:rPr lang="en-US" altLang="ja-JP" dirty="0"/>
                  <a:t> </a:t>
                </a:r>
                <a14:m>
                  <m:oMath xmlns:m="http://schemas.openxmlformats.org/officeDocument/2006/math">
                    <m:sSub>
                      <m:sSubPr>
                        <m:ctrlPr>
                          <a:rPr lang="en-US" altLang="ja-JP" i="1">
                            <a:latin typeface="Cambria Math" charset="0"/>
                          </a:rPr>
                        </m:ctrlPr>
                      </m:sSubPr>
                      <m:e>
                        <m:r>
                          <a:rPr lang="en-US" altLang="ja-JP" i="1">
                            <a:latin typeface="Cambria Math" charset="0"/>
                            <a:ea typeface="Cambria Math" charset="0"/>
                            <a:cs typeface="Cambria Math" charset="0"/>
                          </a:rPr>
                          <m:t>𝐹</m:t>
                        </m:r>
                      </m:e>
                      <m:sub>
                        <m:r>
                          <a:rPr lang="en-US" altLang="ja-JP" b="0" i="1" smtClean="0">
                            <a:latin typeface="Cambria Math" charset="0"/>
                            <a:ea typeface="Cambria Math" charset="0"/>
                            <a:cs typeface="Cambria Math" charset="0"/>
                          </a:rPr>
                          <m:t>𝑇</m:t>
                        </m:r>
                      </m:sub>
                    </m:sSub>
                    <m:r>
                      <a:rPr lang="en-US" altLang="ja-JP" i="1">
                        <a:latin typeface="Cambria Math" charset="0"/>
                      </a:rPr>
                      <m:t>=</m:t>
                    </m:r>
                    <m:nary>
                      <m:naryPr>
                        <m:chr m:val="∑"/>
                        <m:ctrlPr>
                          <a:rPr lang="is-IS" altLang="ja-JP" i="1">
                            <a:latin typeface="Cambria Math" charset="0"/>
                          </a:rPr>
                        </m:ctrlPr>
                      </m:naryPr>
                      <m:sub>
                        <m:r>
                          <m:rPr>
                            <m:brk m:alnAt="23"/>
                          </m:rPr>
                          <a:rPr lang="en-US" altLang="ja-JP" i="1">
                            <a:latin typeface="Cambria Math" charset="0"/>
                          </a:rPr>
                          <m:t>𝑖</m:t>
                        </m:r>
                        <m:r>
                          <a:rPr lang="en-US" altLang="ja-JP" i="1">
                            <a:latin typeface="Cambria Math" charset="0"/>
                          </a:rPr>
                          <m:t>=1</m:t>
                        </m:r>
                      </m:sub>
                      <m:sup>
                        <m:r>
                          <a:rPr lang="en-US" altLang="ja-JP" b="0" i="1" smtClean="0">
                            <a:latin typeface="Cambria Math" charset="0"/>
                          </a:rPr>
                          <m:t>𝑇</m:t>
                        </m:r>
                      </m:sup>
                      <m:e>
                        <m:sSub>
                          <m:sSubPr>
                            <m:ctrlPr>
                              <a:rPr lang="en-US" altLang="ja-JP" i="1">
                                <a:latin typeface="Cambria Math" charset="0"/>
                              </a:rPr>
                            </m:ctrlPr>
                          </m:sSubPr>
                          <m:e>
                            <m:r>
                              <a:rPr lang="en-US" altLang="ja-JP" i="1">
                                <a:latin typeface="Cambria Math" charset="0"/>
                                <a:ea typeface="Cambria Math" charset="0"/>
                                <a:cs typeface="Cambria Math" charset="0"/>
                              </a:rPr>
                              <m:t>𝛼</m:t>
                            </m:r>
                          </m:e>
                          <m:sub>
                            <m:r>
                              <a:rPr lang="en-US" altLang="ja-JP" i="1">
                                <a:latin typeface="Cambria Math" charset="0"/>
                              </a:rPr>
                              <m:t>𝑖</m:t>
                            </m:r>
                          </m:sub>
                        </m:sSub>
                        <m:sSub>
                          <m:sSubPr>
                            <m:ctrlPr>
                              <a:rPr lang="en-US" altLang="ja-JP" i="1">
                                <a:latin typeface="Cambria Math" charset="0"/>
                              </a:rPr>
                            </m:ctrlPr>
                          </m:sSubPr>
                          <m:e>
                            <m:r>
                              <a:rPr lang="en-US" altLang="ja-JP" i="1">
                                <a:latin typeface="Cambria Math" charset="0"/>
                              </a:rPr>
                              <m:t>𝑓</m:t>
                            </m:r>
                          </m:e>
                          <m:sub>
                            <m:r>
                              <a:rPr lang="en-US" altLang="ja-JP" i="1">
                                <a:latin typeface="Cambria Math" charset="0"/>
                              </a:rPr>
                              <m:t>𝑖</m:t>
                            </m:r>
                          </m:sub>
                        </m:sSub>
                      </m:e>
                    </m:nary>
                  </m:oMath>
                </a14:m>
                <a:r>
                  <a:rPr kumimoji="1" lang="en-US" altLang="ja-JP" dirty="0" smtClean="0"/>
                  <a:t/>
                </a:r>
                <a:br>
                  <a:rPr kumimoji="1" lang="en-US" altLang="ja-JP" dirty="0" smtClean="0"/>
                </a:br>
                <a14:m>
                  <m:oMath xmlns:m="http://schemas.openxmlformats.org/officeDocument/2006/math">
                    <m:r>
                      <a:rPr lang="ja-JP" altLang="en-US" i="1" dirty="0" smtClean="0">
                        <a:latin typeface="Cambria Math" charset="0"/>
                      </a:rPr>
                      <m:t>を得る</m:t>
                    </m:r>
                  </m:oMath>
                </a14:m>
                <a:endParaRPr kumimoji="1" lang="ja-JP" altLang="en-US" dirty="0"/>
              </a:p>
            </p:txBody>
          </p:sp>
        </mc:Choice>
        <mc:Fallback>
          <p:sp>
            <p:nvSpPr>
              <p:cNvPr id="9" name="コンテンツ プレースホルダー 8"/>
              <p:cNvSpPr>
                <a:spLocks noGrp="1" noRot="1" noChangeAspect="1" noMove="1" noResize="1" noEditPoints="1" noAdjustHandles="1" noChangeArrowheads="1" noChangeShapeType="1" noTextEdit="1"/>
              </p:cNvSpPr>
              <p:nvPr>
                <p:ph idx="1"/>
              </p:nvPr>
            </p:nvSpPr>
            <p:spPr>
              <a:xfrm>
                <a:off x="-1" y="1251862"/>
                <a:ext cx="9037861" cy="6063343"/>
              </a:xfrm>
              <a:blipFill rotWithShape="0">
                <a:blip r:embed="rId2"/>
                <a:stretch>
                  <a:fillRect l="-1349" t="-3819" r="-405"/>
                </a:stretch>
              </a:blipFill>
            </p:spPr>
            <p:txBody>
              <a:bodyPr/>
              <a:lstStyle/>
              <a:p>
                <a:r>
                  <a:rPr lang="ja-JP" altLang="en-US">
                    <a:noFill/>
                  </a:rPr>
                  <a:t> </a:t>
                </a:r>
              </a:p>
            </p:txBody>
          </p:sp>
        </mc:Fallback>
      </mc:AlternateContent>
      <p:pic>
        <p:nvPicPr>
          <p:cNvPr id="10" name="コンテンツ プレースホルダー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1156" y="4339944"/>
            <a:ext cx="3876704" cy="2381532"/>
          </a:xfrm>
          <a:prstGeom prst="rect">
            <a:avLst/>
          </a:prstGeom>
        </p:spPr>
      </p:pic>
    </p:spTree>
    <p:extLst>
      <p:ext uri="{BB962C8B-B14F-4D97-AF65-F5344CB8AC3E}">
        <p14:creationId xmlns:p14="http://schemas.microsoft.com/office/powerpoint/2010/main" val="7343697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Gradient</a:t>
            </a:r>
            <a:r>
              <a:rPr kumimoji="1" lang="ja-JP" altLang="en-US" dirty="0" smtClean="0"/>
              <a:t> </a:t>
            </a:r>
            <a:r>
              <a:rPr kumimoji="1" lang="en-US" altLang="ja-JP" dirty="0" smtClean="0"/>
              <a:t>boost decision tree</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1273628" y="1605281"/>
                <a:ext cx="7573509" cy="4991462"/>
              </a:xfrm>
            </p:spPr>
            <p:txBody>
              <a:bodyPr>
                <a:normAutofit/>
              </a:bodyPr>
              <a:lstStyle/>
              <a:p>
                <a:r>
                  <a:rPr kumimoji="1" lang="ja-JP" altLang="en-US" dirty="0" smtClean="0"/>
                  <a:t>前のページのアルゴリズムを実現するためには</a:t>
                </a:r>
                <a:r>
                  <a:rPr lang="ja-JP" altLang="en-US" dirty="0"/>
                  <a:t>勾配や二乗</a:t>
                </a:r>
                <a:r>
                  <a:rPr lang="ja-JP" altLang="en-US" dirty="0"/>
                  <a:t>和誤</a:t>
                </a:r>
                <a:r>
                  <a:rPr lang="ja-JP" altLang="en-US" dirty="0"/>
                  <a:t>差</a:t>
                </a:r>
                <a:r>
                  <a:rPr lang="en-US" altLang="ja-JP" dirty="0"/>
                  <a:t> </a:t>
                </a:r>
                <a14:m>
                  <m:oMath xmlns:m="http://schemas.openxmlformats.org/officeDocument/2006/math">
                    <m:nary>
                      <m:naryPr>
                        <m:chr m:val="∑"/>
                        <m:ctrlPr>
                          <a:rPr lang="is-IS" altLang="ja-JP" i="1">
                            <a:latin typeface="Cambria Math" charset="0"/>
                          </a:rPr>
                        </m:ctrlPr>
                      </m:naryPr>
                      <m:sub>
                        <m:r>
                          <m:rPr>
                            <m:brk m:alnAt="23"/>
                          </m:rPr>
                          <a:rPr lang="en-US" altLang="ja-JP" i="1">
                            <a:latin typeface="Cambria Math" charset="0"/>
                          </a:rPr>
                          <m:t>𝑖</m:t>
                        </m:r>
                        <m:r>
                          <a:rPr lang="en-US" altLang="ja-JP" i="1">
                            <a:latin typeface="Cambria Math" charset="0"/>
                          </a:rPr>
                          <m:t>=1</m:t>
                        </m:r>
                      </m:sub>
                      <m:sup>
                        <m:r>
                          <a:rPr lang="en-US" altLang="ja-JP" i="1">
                            <a:latin typeface="Cambria Math" charset="0"/>
                          </a:rPr>
                          <m:t>𝑁</m:t>
                        </m:r>
                      </m:sup>
                      <m:e>
                        <m:sSup>
                          <m:sSupPr>
                            <m:ctrlPr>
                              <a:rPr lang="en-US" altLang="ja-JP" i="1">
                                <a:latin typeface="Cambria Math" charset="0"/>
                              </a:rPr>
                            </m:ctrlPr>
                          </m:sSupPr>
                          <m:e>
                            <m:r>
                              <a:rPr lang="is-IS" altLang="ja-JP" i="1">
                                <a:latin typeface="Cambria Math" charset="0"/>
                              </a:rPr>
                              <m:t> </m:t>
                            </m:r>
                            <m:r>
                              <a:rPr lang="en-US" altLang="ja-JP" i="1">
                                <a:latin typeface="Cambria Math" charset="0"/>
                              </a:rPr>
                              <m:t>(</m:t>
                            </m:r>
                            <m:sSub>
                              <m:sSubPr>
                                <m:ctrlPr>
                                  <a:rPr lang="en-US" altLang="ja-JP" i="1">
                                    <a:latin typeface="Cambria Math" charset="0"/>
                                  </a:rPr>
                                </m:ctrlPr>
                              </m:sSubPr>
                              <m:e>
                                <m:acc>
                                  <m:accPr>
                                    <m:chr m:val="̃"/>
                                    <m:ctrlPr>
                                      <a:rPr lang="en-US" altLang="ja-JP" i="1">
                                        <a:latin typeface="Cambria Math" charset="0"/>
                                      </a:rPr>
                                    </m:ctrlPr>
                                  </m:accPr>
                                  <m:e>
                                    <m:r>
                                      <a:rPr lang="en-US" altLang="ja-JP" i="1">
                                        <a:latin typeface="Cambria Math" charset="0"/>
                                      </a:rPr>
                                      <m:t>𝑦</m:t>
                                    </m:r>
                                  </m:e>
                                </m:acc>
                              </m:e>
                              <m:sub>
                                <m:r>
                                  <a:rPr lang="en-US" altLang="ja-JP" i="1">
                                    <a:latin typeface="Cambria Math" charset="0"/>
                                  </a:rPr>
                                  <m:t>𝑖</m:t>
                                </m:r>
                              </m:sub>
                            </m:sSub>
                            <m:r>
                              <a:rPr lang="en-US" altLang="ja-JP" i="1">
                                <a:latin typeface="Cambria Math" charset="0"/>
                              </a:rPr>
                              <m:t>−</m:t>
                            </m:r>
                            <m:sSub>
                              <m:sSubPr>
                                <m:ctrlPr>
                                  <a:rPr lang="en-US" altLang="ja-JP" i="1">
                                    <a:latin typeface="Cambria Math" charset="0"/>
                                  </a:rPr>
                                </m:ctrlPr>
                              </m:sSubPr>
                              <m:e>
                                <m:r>
                                  <a:rPr lang="en-US" altLang="ja-JP" i="1">
                                    <a:latin typeface="Cambria Math" charset="0"/>
                                  </a:rPr>
                                  <m:t>𝑓</m:t>
                                </m:r>
                              </m:e>
                              <m:sub>
                                <m:r>
                                  <a:rPr lang="en-US" altLang="ja-JP" i="1">
                                    <a:latin typeface="Cambria Math" charset="0"/>
                                  </a:rPr>
                                  <m:t>𝑡</m:t>
                                </m:r>
                              </m:sub>
                            </m:sSub>
                            <m:r>
                              <a:rPr lang="en-US" altLang="ja-JP" i="1">
                                <a:latin typeface="Cambria Math" charset="0"/>
                              </a:rPr>
                              <m:t>(</m:t>
                            </m:r>
                            <m:sSub>
                              <m:sSubPr>
                                <m:ctrlPr>
                                  <a:rPr lang="en-US" altLang="ja-JP" i="1">
                                    <a:latin typeface="Cambria Math" charset="0"/>
                                  </a:rPr>
                                </m:ctrlPr>
                              </m:sSubPr>
                              <m:e>
                                <m:r>
                                  <a:rPr lang="en-US" altLang="ja-JP" i="1">
                                    <a:latin typeface="Cambria Math" charset="0"/>
                                  </a:rPr>
                                  <m:t>𝑥</m:t>
                                </m:r>
                              </m:e>
                              <m:sub>
                                <m:r>
                                  <a:rPr lang="en-US" altLang="ja-JP" i="1">
                                    <a:latin typeface="Cambria Math" charset="0"/>
                                  </a:rPr>
                                  <m:t>𝑖</m:t>
                                </m:r>
                              </m:sub>
                            </m:sSub>
                            <m:r>
                              <a:rPr lang="en-US" altLang="ja-JP" i="1">
                                <a:latin typeface="Cambria Math" charset="0"/>
                              </a:rPr>
                              <m:t>))</m:t>
                            </m:r>
                          </m:e>
                          <m:sup>
                            <m:r>
                              <a:rPr lang="en-US" altLang="ja-JP" i="1">
                                <a:latin typeface="Cambria Math" charset="0"/>
                              </a:rPr>
                              <m:t>2</m:t>
                            </m:r>
                          </m:sup>
                        </m:sSup>
                      </m:e>
                    </m:nary>
                    <m:r>
                      <a:rPr lang="ja-JP" altLang="en-US" b="0" i="1" smtClean="0">
                        <a:latin typeface="Cambria Math" charset="0"/>
                      </a:rPr>
                      <m:t>の</m:t>
                    </m:r>
                    <m:r>
                      <a:rPr lang="ja-JP" altLang="en-US" i="1" smtClean="0">
                        <a:latin typeface="Cambria Math" charset="0"/>
                      </a:rPr>
                      <m:t>計算が必要</m:t>
                    </m:r>
                  </m:oMath>
                </a14:m>
                <a:endParaRPr kumimoji="1" lang="en-US" altLang="ja-JP" dirty="0" smtClean="0"/>
              </a:p>
              <a:p>
                <a:endParaRPr kumimoji="1" lang="en-US" altLang="ja-JP" dirty="0" smtClean="0"/>
              </a:p>
              <a:p>
                <a:r>
                  <a:rPr kumimoji="1" lang="ja-JP" altLang="en-US" dirty="0" smtClean="0"/>
                  <a:t>弱識別器</a:t>
                </a:r>
                <a:r>
                  <a:rPr kumimoji="1" lang="en-US" altLang="ja-JP" dirty="0" smtClean="0"/>
                  <a:t> f(x) </a:t>
                </a:r>
                <a:r>
                  <a:rPr kumimoji="1" lang="ja-JP" altLang="en-US" dirty="0" smtClean="0"/>
                  <a:t>に回帰木（</a:t>
                </a:r>
                <a:r>
                  <a:rPr kumimoji="1" lang="en-US" altLang="ja-JP" dirty="0" smtClean="0"/>
                  <a:t>CART)</a:t>
                </a:r>
                <a:r>
                  <a:rPr kumimoji="1" lang="ja-JP" altLang="en-US" dirty="0" smtClean="0"/>
                  <a:t>を使うとこれら値が解析的に実行できる</a:t>
                </a:r>
                <a:endParaRPr lang="en-US" altLang="ja-JP" dirty="0" smtClean="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1273628" y="1605281"/>
                <a:ext cx="7573509" cy="4991462"/>
              </a:xfrm>
              <a:blipFill rotWithShape="0">
                <a:blip r:embed="rId2"/>
                <a:stretch>
                  <a:fillRect l="-1852" t="-2564" r="-1530"/>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25</a:t>
            </a:fld>
            <a:endParaRPr kumimoji="1" lang="ja-JP" altLang="en-US"/>
          </a:p>
        </p:txBody>
      </p:sp>
    </p:spTree>
    <p:extLst>
      <p:ext uri="{BB962C8B-B14F-4D97-AF65-F5344CB8AC3E}">
        <p14:creationId xmlns:p14="http://schemas.microsoft.com/office/powerpoint/2010/main" val="12752316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CART</a:t>
            </a:r>
            <a:r>
              <a:rPr kumimoji="1" lang="ja-JP" altLang="en-US" dirty="0" smtClean="0"/>
              <a:t>を用いた</a:t>
            </a:r>
            <a:r>
              <a:rPr kumimoji="1" lang="en-US" altLang="ja-JP" dirty="0" smtClean="0"/>
              <a:t>GBDT</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1273628" y="1153887"/>
                <a:ext cx="7573509" cy="6574971"/>
              </a:xfrm>
            </p:spPr>
            <p:txBody>
              <a:bodyPr>
                <a:noAutofit/>
              </a:bodyPr>
              <a:lstStyle/>
              <a:p>
                <a:pPr marL="171450" lvl="1">
                  <a:spcBef>
                    <a:spcPts val="750"/>
                  </a:spcBef>
                  <a:buFont typeface="Wingdings" charset="2"/>
                  <a:buChar char="l"/>
                </a:pPr>
                <a:r>
                  <a:rPr lang="ja-JP" altLang="en-US" sz="2200" dirty="0" smtClean="0"/>
                  <a:t>回帰木の</a:t>
                </a:r>
                <a:r>
                  <a:rPr lang="en-US" altLang="ja-JP" sz="2200" dirty="0" err="1" smtClean="0"/>
                  <a:t>i</a:t>
                </a:r>
                <a:r>
                  <a:rPr lang="ja-JP" altLang="en-US" sz="2200" dirty="0" smtClean="0"/>
                  <a:t>番目の葉に割り当てられた値を</a:t>
                </a:r>
                <a14:m>
                  <m:oMath xmlns:m="http://schemas.openxmlformats.org/officeDocument/2006/math">
                    <m:sSub>
                      <m:sSubPr>
                        <m:ctrlPr>
                          <a:rPr lang="en-US" altLang="ja-JP" sz="2200" i="1" smtClean="0">
                            <a:latin typeface="Cambria Math" charset="0"/>
                          </a:rPr>
                        </m:ctrlPr>
                      </m:sSubPr>
                      <m:e>
                        <m:r>
                          <a:rPr lang="en-US" altLang="ja-JP" sz="2200" b="0" i="1" smtClean="0">
                            <a:latin typeface="Cambria Math" charset="0"/>
                          </a:rPr>
                          <m:t>𝑤</m:t>
                        </m:r>
                      </m:e>
                      <m:sub>
                        <m:r>
                          <a:rPr lang="en-US" altLang="ja-JP" sz="2200" b="0" i="1" smtClean="0">
                            <a:latin typeface="Cambria Math" charset="0"/>
                          </a:rPr>
                          <m:t>𝑗</m:t>
                        </m:r>
                      </m:sub>
                    </m:sSub>
                  </m:oMath>
                </a14:m>
                <a:r>
                  <a:rPr lang="en-US" altLang="ja-JP" sz="2200" dirty="0" smtClean="0"/>
                  <a:t>, </a:t>
                </a:r>
                <a:r>
                  <a:rPr lang="ja-JP" altLang="en-US" sz="2200" dirty="0" smtClean="0"/>
                  <a:t>データ</a:t>
                </a:r>
                <a:r>
                  <a:rPr lang="en-US" altLang="ja-JP" sz="2200" dirty="0" smtClean="0"/>
                  <a:t> </a:t>
                </a:r>
                <a14:m>
                  <m:oMath xmlns:m="http://schemas.openxmlformats.org/officeDocument/2006/math">
                    <m:r>
                      <a:rPr lang="en-US" altLang="ja-JP" sz="2200" b="0" i="1" smtClean="0">
                        <a:latin typeface="Cambria Math" charset="0"/>
                      </a:rPr>
                      <m:t>𝑥</m:t>
                    </m:r>
                  </m:oMath>
                </a14:m>
                <a:r>
                  <a:rPr lang="en-US" altLang="ja-JP" sz="2200" dirty="0" smtClean="0"/>
                  <a:t> </a:t>
                </a:r>
                <a:r>
                  <a:rPr lang="ja-JP" altLang="en-US" sz="2200" dirty="0"/>
                  <a:t>がたどり着く葉の番号を</a:t>
                </a:r>
                <a14:m>
                  <m:oMath xmlns:m="http://schemas.openxmlformats.org/officeDocument/2006/math">
                    <m:r>
                      <a:rPr lang="en-US" altLang="ja-JP" sz="2200" i="1" dirty="0">
                        <a:latin typeface="Cambria Math" charset="0"/>
                      </a:rPr>
                      <m:t>𝑞</m:t>
                    </m:r>
                    <m:r>
                      <a:rPr lang="en-US" altLang="ja-JP" sz="2200" b="0" i="1" smtClean="0">
                        <a:latin typeface="Cambria Math" charset="0"/>
                      </a:rPr>
                      <m:t>(</m:t>
                    </m:r>
                    <m:r>
                      <a:rPr lang="en-US" altLang="ja-JP" sz="2200" b="0" i="1" smtClean="0">
                        <a:latin typeface="Cambria Math" charset="0"/>
                      </a:rPr>
                      <m:t>𝑥</m:t>
                    </m:r>
                    <m:r>
                      <a:rPr lang="en-US" altLang="ja-JP" sz="2200" b="0" i="1" smtClean="0">
                        <a:latin typeface="Cambria Math" charset="0"/>
                      </a:rPr>
                      <m:t>)</m:t>
                    </m:r>
                  </m:oMath>
                </a14:m>
                <a:r>
                  <a:rPr lang="ja-JP" altLang="en-US" sz="2200" dirty="0"/>
                  <a:t>とすると</a:t>
                </a:r>
                <a:r>
                  <a:rPr lang="en-US" altLang="ja-JP" sz="2200" dirty="0" smtClean="0"/>
                  <a:t>x</a:t>
                </a:r>
                <a:r>
                  <a:rPr lang="ja-JP" altLang="en-US" sz="2200" dirty="0" smtClean="0"/>
                  <a:t>に対する回帰木の出力は</a:t>
                </a:r>
                <a:r>
                  <a:rPr lang="en-US" altLang="ja-JP" sz="2200" dirty="0" smtClean="0"/>
                  <a:t/>
                </a:r>
                <a:br>
                  <a:rPr lang="en-US" altLang="ja-JP" sz="2200" dirty="0" smtClean="0"/>
                </a:br>
                <a14:m>
                  <m:oMath xmlns:m="http://schemas.openxmlformats.org/officeDocument/2006/math">
                    <m:sSub>
                      <m:sSubPr>
                        <m:ctrlPr>
                          <a:rPr lang="en-US" altLang="ja-JP" sz="2200" i="1">
                            <a:latin typeface="Cambria Math" charset="0"/>
                          </a:rPr>
                        </m:ctrlPr>
                      </m:sSubPr>
                      <m:e>
                        <m:r>
                          <a:rPr lang="en-US" altLang="ja-JP" sz="2200" b="0" i="1" smtClean="0">
                            <a:latin typeface="Cambria Math" charset="0"/>
                          </a:rPr>
                          <m:t>𝑓</m:t>
                        </m:r>
                      </m:e>
                      <m:sub>
                        <m:r>
                          <a:rPr lang="en-US" altLang="ja-JP" sz="2200" i="1">
                            <a:latin typeface="Cambria Math" charset="0"/>
                          </a:rPr>
                          <m:t>𝑖</m:t>
                        </m:r>
                      </m:sub>
                    </m:sSub>
                    <m:d>
                      <m:dPr>
                        <m:ctrlPr>
                          <a:rPr lang="en-US" altLang="ja-JP" sz="2200" i="1">
                            <a:latin typeface="Cambria Math" charset="0"/>
                          </a:rPr>
                        </m:ctrlPr>
                      </m:dPr>
                      <m:e>
                        <m:r>
                          <a:rPr lang="en-US" altLang="ja-JP" sz="2200" i="1">
                            <a:latin typeface="Cambria Math" charset="0"/>
                          </a:rPr>
                          <m:t>𝑥</m:t>
                        </m:r>
                      </m:e>
                    </m:d>
                    <m:r>
                      <a:rPr lang="en-US" altLang="ja-JP" sz="2200" i="1">
                        <a:latin typeface="Cambria Math" charset="0"/>
                      </a:rPr>
                      <m:t>=</m:t>
                    </m:r>
                    <m:sSub>
                      <m:sSubPr>
                        <m:ctrlPr>
                          <a:rPr lang="en-US" altLang="ja-JP" sz="2200" i="1" smtClean="0">
                            <a:latin typeface="Cambria Math" charset="0"/>
                          </a:rPr>
                        </m:ctrlPr>
                      </m:sSubPr>
                      <m:e>
                        <m:r>
                          <a:rPr lang="en-US" altLang="ja-JP" sz="2200" b="0" i="1" smtClean="0">
                            <a:latin typeface="Cambria Math" charset="0"/>
                          </a:rPr>
                          <m:t>𝑤</m:t>
                        </m:r>
                      </m:e>
                      <m:sub>
                        <m:r>
                          <a:rPr lang="en-US" altLang="ja-JP" sz="2200" b="0" i="1" smtClean="0">
                            <a:latin typeface="Cambria Math" charset="0"/>
                          </a:rPr>
                          <m:t>𝑞</m:t>
                        </m:r>
                        <m:r>
                          <a:rPr lang="en-US" altLang="ja-JP" sz="2200" b="0" i="1" smtClean="0">
                            <a:latin typeface="Cambria Math" charset="0"/>
                          </a:rPr>
                          <m:t>(</m:t>
                        </m:r>
                        <m:r>
                          <a:rPr lang="en-US" altLang="ja-JP" sz="2200" b="0" i="1" smtClean="0">
                            <a:latin typeface="Cambria Math" charset="0"/>
                          </a:rPr>
                          <m:t>𝑥</m:t>
                        </m:r>
                        <m:r>
                          <a:rPr lang="en-US" altLang="ja-JP" sz="2200" b="0" i="1" smtClean="0">
                            <a:latin typeface="Cambria Math" charset="0"/>
                          </a:rPr>
                          <m:t>)</m:t>
                        </m:r>
                      </m:sub>
                    </m:sSub>
                  </m:oMath>
                </a14:m>
                <a:r>
                  <a:rPr lang="en-US" altLang="ja-JP" sz="2200" dirty="0" smtClean="0"/>
                  <a:t/>
                </a:r>
                <a:br>
                  <a:rPr lang="en-US" altLang="ja-JP" sz="2200" dirty="0" smtClean="0"/>
                </a:br>
                <a:r>
                  <a:rPr lang="ja-JP" altLang="en-US" sz="2200" dirty="0" smtClean="0"/>
                  <a:t>と書ける　</a:t>
                </a:r>
                <a:endParaRPr lang="en-US" altLang="ja-JP" sz="2200" baseline="-25000" dirty="0"/>
              </a:p>
              <a:p>
                <a:pPr marL="171450" lvl="1">
                  <a:spcBef>
                    <a:spcPts val="750"/>
                  </a:spcBef>
                  <a:buFont typeface="Wingdings" charset="2"/>
                  <a:buChar char="l"/>
                </a:pPr>
                <a:r>
                  <a:rPr lang="ja-JP" altLang="en-US" sz="2200" dirty="0" smtClean="0"/>
                  <a:t>二乗和誤差</a:t>
                </a:r>
                <a14:m>
                  <m:oMath xmlns:m="http://schemas.openxmlformats.org/officeDocument/2006/math">
                    <m:nary>
                      <m:naryPr>
                        <m:chr m:val="∑"/>
                        <m:limLoc m:val="subSup"/>
                        <m:ctrlPr>
                          <a:rPr lang="is-IS" altLang="ja-JP" sz="2200" b="0" i="1" smtClean="0">
                            <a:latin typeface="Cambria Math" charset="0"/>
                          </a:rPr>
                        </m:ctrlPr>
                      </m:naryPr>
                      <m:sub>
                        <m:r>
                          <m:rPr>
                            <m:brk m:alnAt="25"/>
                          </m:rPr>
                          <a:rPr lang="en-US" altLang="ja-JP" sz="2200" b="0" i="1" smtClean="0">
                            <a:latin typeface="Cambria Math" charset="0"/>
                          </a:rPr>
                          <m:t>𝑖</m:t>
                        </m:r>
                        <m:r>
                          <a:rPr lang="en-US" altLang="ja-JP" sz="2200" b="0" i="1" smtClean="0">
                            <a:latin typeface="Cambria Math" charset="0"/>
                          </a:rPr>
                          <m:t>=1</m:t>
                        </m:r>
                      </m:sub>
                      <m:sup>
                        <m:r>
                          <a:rPr lang="en-US" altLang="ja-JP" sz="2200" b="0" i="1" smtClean="0">
                            <a:latin typeface="Cambria Math" charset="0"/>
                          </a:rPr>
                          <m:t>𝑁</m:t>
                        </m:r>
                      </m:sup>
                      <m:e>
                        <m:sSup>
                          <m:sSupPr>
                            <m:ctrlPr>
                              <a:rPr lang="en-US" altLang="ja-JP" sz="2200" i="1">
                                <a:latin typeface="Cambria Math" charset="0"/>
                              </a:rPr>
                            </m:ctrlPr>
                          </m:sSupPr>
                          <m:e>
                            <m:r>
                              <a:rPr lang="is-IS" altLang="ja-JP" sz="2200" i="1">
                                <a:latin typeface="Cambria Math" charset="0"/>
                              </a:rPr>
                              <m:t> </m:t>
                            </m:r>
                            <m:r>
                              <a:rPr lang="en-US" altLang="ja-JP" sz="2200" i="1">
                                <a:latin typeface="Cambria Math" charset="0"/>
                              </a:rPr>
                              <m:t>(</m:t>
                            </m:r>
                            <m:sSub>
                              <m:sSubPr>
                                <m:ctrlPr>
                                  <a:rPr lang="en-US" altLang="ja-JP" sz="2200" i="1">
                                    <a:latin typeface="Cambria Math" charset="0"/>
                                  </a:rPr>
                                </m:ctrlPr>
                              </m:sSubPr>
                              <m:e>
                                <m:acc>
                                  <m:accPr>
                                    <m:chr m:val="̃"/>
                                    <m:ctrlPr>
                                      <a:rPr lang="en-US" altLang="ja-JP" sz="2200" i="1">
                                        <a:latin typeface="Cambria Math" charset="0"/>
                                      </a:rPr>
                                    </m:ctrlPr>
                                  </m:accPr>
                                  <m:e>
                                    <m:r>
                                      <a:rPr lang="en-US" altLang="ja-JP" sz="2200" i="1">
                                        <a:latin typeface="Cambria Math" charset="0"/>
                                      </a:rPr>
                                      <m:t>𝑦</m:t>
                                    </m:r>
                                  </m:e>
                                </m:acc>
                              </m:e>
                              <m:sub>
                                <m:r>
                                  <a:rPr lang="en-US" altLang="ja-JP" sz="2200" i="1">
                                    <a:latin typeface="Cambria Math" charset="0"/>
                                  </a:rPr>
                                  <m:t>𝑖</m:t>
                                </m:r>
                              </m:sub>
                            </m:sSub>
                            <m:r>
                              <a:rPr lang="en-US" altLang="ja-JP" sz="2200" i="1">
                                <a:latin typeface="Cambria Math" charset="0"/>
                              </a:rPr>
                              <m:t>−</m:t>
                            </m:r>
                            <m:sSub>
                              <m:sSubPr>
                                <m:ctrlPr>
                                  <a:rPr lang="en-US" altLang="ja-JP" sz="2200" i="1">
                                    <a:latin typeface="Cambria Math" charset="0"/>
                                  </a:rPr>
                                </m:ctrlPr>
                              </m:sSubPr>
                              <m:e>
                                <m:r>
                                  <a:rPr lang="en-US" altLang="ja-JP" sz="2200" i="1">
                                    <a:latin typeface="Cambria Math" charset="0"/>
                                  </a:rPr>
                                  <m:t>𝑓</m:t>
                                </m:r>
                              </m:e>
                              <m:sub>
                                <m:r>
                                  <a:rPr lang="en-US" altLang="ja-JP" sz="2200" i="1">
                                    <a:latin typeface="Cambria Math" charset="0"/>
                                  </a:rPr>
                                  <m:t>𝑡</m:t>
                                </m:r>
                              </m:sub>
                            </m:sSub>
                            <m:r>
                              <a:rPr lang="en-US" altLang="ja-JP" sz="2200" i="1">
                                <a:latin typeface="Cambria Math" charset="0"/>
                              </a:rPr>
                              <m:t>(</m:t>
                            </m:r>
                            <m:sSub>
                              <m:sSubPr>
                                <m:ctrlPr>
                                  <a:rPr lang="en-US" altLang="ja-JP" sz="2200" i="1">
                                    <a:latin typeface="Cambria Math" charset="0"/>
                                  </a:rPr>
                                </m:ctrlPr>
                              </m:sSubPr>
                              <m:e>
                                <m:r>
                                  <a:rPr lang="en-US" altLang="ja-JP" sz="2200" i="1">
                                    <a:latin typeface="Cambria Math" charset="0"/>
                                  </a:rPr>
                                  <m:t>𝑥</m:t>
                                </m:r>
                              </m:e>
                              <m:sub>
                                <m:r>
                                  <a:rPr lang="en-US" altLang="ja-JP" sz="2200" i="1">
                                    <a:latin typeface="Cambria Math" charset="0"/>
                                  </a:rPr>
                                  <m:t>𝑖</m:t>
                                </m:r>
                              </m:sub>
                            </m:sSub>
                            <m:r>
                              <a:rPr lang="en-US" altLang="ja-JP" sz="2200" i="1">
                                <a:latin typeface="Cambria Math" charset="0"/>
                              </a:rPr>
                              <m:t>))</m:t>
                            </m:r>
                          </m:e>
                          <m:sup>
                            <m:r>
                              <a:rPr lang="en-US" altLang="ja-JP" sz="2200" i="1">
                                <a:latin typeface="Cambria Math" charset="0"/>
                              </a:rPr>
                              <m:t>2</m:t>
                            </m:r>
                          </m:sup>
                        </m:sSup>
                      </m:e>
                    </m:nary>
                  </m:oMath>
                </a14:m>
                <a:r>
                  <a:rPr lang="ja-JP" altLang="en-US" sz="2200" dirty="0" smtClean="0"/>
                  <a:t>を</a:t>
                </a:r>
                <a:r>
                  <a:rPr lang="ja-JP" altLang="en-US" sz="2200" dirty="0"/>
                  <a:t>最小化する</a:t>
                </a:r>
                <a:r>
                  <a:rPr lang="ja-JP" altLang="en-US" sz="2200" dirty="0" smtClean="0"/>
                  <a:t>木</a:t>
                </a:r>
                <a14:m>
                  <m:oMath xmlns:m="http://schemas.openxmlformats.org/officeDocument/2006/math">
                    <m:r>
                      <a:rPr lang="en-US" altLang="ja-JP" sz="2200" i="1" dirty="0" smtClean="0">
                        <a:latin typeface="Cambria Math" charset="0"/>
                      </a:rPr>
                      <m:t> </m:t>
                    </m:r>
                    <m:sSub>
                      <m:sSubPr>
                        <m:ctrlPr>
                          <a:rPr lang="en-US" altLang="ja-JP" sz="2200" i="1">
                            <a:latin typeface="Cambria Math" charset="0"/>
                          </a:rPr>
                        </m:ctrlPr>
                      </m:sSubPr>
                      <m:e>
                        <m:r>
                          <a:rPr lang="en-US" altLang="ja-JP" sz="2200" i="1">
                            <a:latin typeface="Cambria Math" charset="0"/>
                          </a:rPr>
                          <m:t>𝑓</m:t>
                        </m:r>
                      </m:e>
                      <m:sub>
                        <m:r>
                          <a:rPr lang="en-US" altLang="ja-JP" sz="2200" i="1">
                            <a:latin typeface="Cambria Math" charset="0"/>
                          </a:rPr>
                          <m:t>𝑡</m:t>
                        </m:r>
                      </m:sub>
                    </m:sSub>
                  </m:oMath>
                </a14:m>
                <a:r>
                  <a:rPr lang="en-US" altLang="ja-JP" sz="2200" dirty="0" smtClean="0"/>
                  <a:t> </a:t>
                </a:r>
                <a:r>
                  <a:rPr lang="ja-JP" altLang="en-US" sz="2200" dirty="0" smtClean="0"/>
                  <a:t>の</a:t>
                </a:r>
                <a:r>
                  <a:rPr lang="ja-JP" altLang="en-US" sz="2200" dirty="0"/>
                  <a:t>構築を</a:t>
                </a:r>
                <a:r>
                  <a:rPr lang="ja-JP" altLang="en-US" sz="2200" dirty="0" smtClean="0"/>
                  <a:t>考える</a:t>
                </a:r>
                <a:endParaRPr lang="en-US" altLang="ja-JP" sz="2200" baseline="-25000" dirty="0"/>
              </a:p>
              <a:p>
                <a:r>
                  <a:rPr lang="ja-JP" altLang="en-US" sz="2200" dirty="0"/>
                  <a:t>この式は，木の構造が決まって</a:t>
                </a:r>
                <a:r>
                  <a:rPr lang="ja-JP" altLang="en-US" sz="2200" dirty="0" smtClean="0"/>
                  <a:t>いるとき（すなわち関数</a:t>
                </a:r>
                <a:r>
                  <a:rPr lang="en-US" altLang="ja-JP" sz="2200" dirty="0" smtClean="0"/>
                  <a:t>q(x)</a:t>
                </a:r>
                <a:r>
                  <a:rPr lang="ja-JP" altLang="en-US" sz="2200" dirty="0"/>
                  <a:t> が決まっている</a:t>
                </a:r>
                <a:r>
                  <a:rPr lang="ja-JP" altLang="en-US" sz="2200" dirty="0" smtClean="0"/>
                  <a:t>とき），</a:t>
                </a:r>
                <a:r>
                  <a:rPr lang="en-US" altLang="ja-JP" sz="2200" dirty="0" smtClean="0"/>
                  <a:t> j</a:t>
                </a:r>
                <a:r>
                  <a:rPr lang="ja-JP" altLang="en-US" sz="2200" dirty="0"/>
                  <a:t> 番目の葉にたどり着くデータの集合</a:t>
                </a:r>
                <a:r>
                  <a:rPr lang="en-US" altLang="ja-JP" sz="2200" b="0" i="1" dirty="0" smtClean="0">
                    <a:latin typeface="Cambria Math" charset="0"/>
                  </a:rPr>
                  <a:t/>
                </a:r>
                <a:br>
                  <a:rPr lang="en-US" altLang="ja-JP" sz="2200" b="0" i="1" dirty="0" smtClean="0">
                    <a:latin typeface="Cambria Math" charset="0"/>
                  </a:rPr>
                </a:br>
                <a14:m>
                  <m:oMath xmlns:m="http://schemas.openxmlformats.org/officeDocument/2006/math">
                    <m:sSub>
                      <m:sSubPr>
                        <m:ctrlPr>
                          <a:rPr lang="en-US" altLang="ja-JP" sz="2200" b="0" i="1" smtClean="0">
                            <a:latin typeface="Cambria Math" charset="0"/>
                          </a:rPr>
                        </m:ctrlPr>
                      </m:sSubPr>
                      <m:e>
                        <m:r>
                          <a:rPr lang="en-US" altLang="ja-JP" sz="2200" b="0" i="1" smtClean="0">
                            <a:latin typeface="Cambria Math" charset="0"/>
                          </a:rPr>
                          <m:t>𝐼</m:t>
                        </m:r>
                      </m:e>
                      <m:sub>
                        <m:r>
                          <a:rPr lang="en-US" altLang="ja-JP" sz="2200" b="0" i="1" smtClean="0">
                            <a:latin typeface="Cambria Math" charset="0"/>
                          </a:rPr>
                          <m:t>𝑗</m:t>
                        </m:r>
                      </m:sub>
                    </m:sSub>
                    <m:r>
                      <a:rPr lang="en-US" altLang="ja-JP" sz="2200" b="0" i="1" smtClean="0">
                        <a:latin typeface="Cambria Math" charset="0"/>
                      </a:rPr>
                      <m:t>=</m:t>
                    </m:r>
                    <m:d>
                      <m:dPr>
                        <m:begChr m:val="{"/>
                        <m:endChr m:val="}"/>
                        <m:ctrlPr>
                          <a:rPr lang="en-US" altLang="ja-JP" sz="2200" b="0" i="1" smtClean="0">
                            <a:latin typeface="Cambria Math" charset="0"/>
                          </a:rPr>
                        </m:ctrlPr>
                      </m:dPr>
                      <m:e>
                        <m:r>
                          <a:rPr lang="en-US" altLang="ja-JP" sz="2200" b="0" i="1" smtClean="0">
                            <a:latin typeface="Cambria Math" charset="0"/>
                          </a:rPr>
                          <m:t>𝑖</m:t>
                        </m:r>
                        <m:r>
                          <a:rPr lang="en-US" altLang="ja-JP" sz="2200" b="0" i="1" smtClean="0">
                            <a:latin typeface="Cambria Math" charset="0"/>
                          </a:rPr>
                          <m:t>|1≤</m:t>
                        </m:r>
                        <m:r>
                          <a:rPr lang="en-US" altLang="ja-JP" sz="2200" b="0" i="1" smtClean="0">
                            <a:latin typeface="Cambria Math" charset="0"/>
                            <a:ea typeface="Cambria Math" charset="0"/>
                            <a:cs typeface="Cambria Math" charset="0"/>
                          </a:rPr>
                          <m:t>𝑖</m:t>
                        </m:r>
                        <m:r>
                          <a:rPr lang="en-US" altLang="ja-JP" sz="2200" b="0" i="1" smtClean="0">
                            <a:latin typeface="Cambria Math" charset="0"/>
                            <a:ea typeface="Cambria Math" charset="0"/>
                            <a:cs typeface="Cambria Math" charset="0"/>
                          </a:rPr>
                          <m:t>≤</m:t>
                        </m:r>
                        <m:r>
                          <a:rPr lang="en-US" altLang="ja-JP" sz="2200" b="0" i="1" smtClean="0">
                            <a:latin typeface="Cambria Math" charset="0"/>
                            <a:ea typeface="Cambria Math" charset="0"/>
                            <a:cs typeface="Cambria Math" charset="0"/>
                          </a:rPr>
                          <m:t>𝑁</m:t>
                        </m:r>
                        <m:r>
                          <a:rPr lang="en-US" altLang="ja-JP" sz="2200" b="0" i="1" smtClean="0">
                            <a:latin typeface="Cambria Math" charset="0"/>
                            <a:ea typeface="Cambria Math" charset="0"/>
                            <a:cs typeface="Cambria Math" charset="0"/>
                          </a:rPr>
                          <m:t>,</m:t>
                        </m:r>
                        <m:r>
                          <a:rPr lang="en-US" altLang="ja-JP" sz="2200" b="0" i="1" smtClean="0">
                            <a:latin typeface="Cambria Math" charset="0"/>
                            <a:ea typeface="Cambria Math" charset="0"/>
                            <a:cs typeface="Cambria Math" charset="0"/>
                          </a:rPr>
                          <m:t>𝑞</m:t>
                        </m:r>
                        <m:d>
                          <m:dPr>
                            <m:ctrlPr>
                              <a:rPr lang="en-US" altLang="ja-JP" sz="2200" b="0" i="1" smtClean="0">
                                <a:latin typeface="Cambria Math" charset="0"/>
                                <a:ea typeface="Cambria Math" charset="0"/>
                                <a:cs typeface="Cambria Math" charset="0"/>
                              </a:rPr>
                            </m:ctrlPr>
                          </m:dPr>
                          <m:e>
                            <m:sSub>
                              <m:sSubPr>
                                <m:ctrlPr>
                                  <a:rPr lang="en-US" altLang="ja-JP" sz="2200" b="0" i="1" smtClean="0">
                                    <a:latin typeface="Cambria Math" charset="0"/>
                                    <a:ea typeface="Cambria Math" charset="0"/>
                                    <a:cs typeface="Cambria Math" charset="0"/>
                                  </a:rPr>
                                </m:ctrlPr>
                              </m:sSubPr>
                              <m:e>
                                <m:r>
                                  <a:rPr lang="en-US" altLang="ja-JP" sz="2200" b="0" i="1" smtClean="0">
                                    <a:latin typeface="Cambria Math" charset="0"/>
                                    <a:ea typeface="Cambria Math" charset="0"/>
                                    <a:cs typeface="Cambria Math" charset="0"/>
                                  </a:rPr>
                                  <m:t>𝑥</m:t>
                                </m:r>
                              </m:e>
                              <m:sub>
                                <m:r>
                                  <a:rPr lang="en-US" altLang="ja-JP" sz="2200" b="0" i="1" smtClean="0">
                                    <a:latin typeface="Cambria Math" charset="0"/>
                                    <a:ea typeface="Cambria Math" charset="0"/>
                                    <a:cs typeface="Cambria Math" charset="0"/>
                                  </a:rPr>
                                  <m:t>𝑖</m:t>
                                </m:r>
                              </m:sub>
                            </m:sSub>
                          </m:e>
                        </m:d>
                      </m:e>
                    </m:d>
                    <m:r>
                      <a:rPr lang="en-US" altLang="ja-JP" sz="2200" i="1">
                        <a:latin typeface="Cambria Math" charset="0"/>
                      </a:rPr>
                      <m:t> </m:t>
                    </m:r>
                  </m:oMath>
                </a14:m>
                <a:r>
                  <a:rPr lang="ja-JP" altLang="en-US" sz="2200" dirty="0"/>
                  <a:t> </a:t>
                </a:r>
                <a:r>
                  <a:rPr lang="ja-JP" altLang="en-US" sz="2200" dirty="0" smtClean="0"/>
                  <a:t>を用いて以下に変形できる</a:t>
                </a:r>
                <a:r>
                  <a:rPr lang="en-US" altLang="ja-JP" sz="2200" dirty="0" smtClean="0"/>
                  <a:t/>
                </a:r>
                <a:br>
                  <a:rPr lang="en-US" altLang="ja-JP" sz="2200" dirty="0" smtClean="0"/>
                </a:br>
                <a:r>
                  <a:rPr lang="en-US" altLang="ja-JP" sz="2200" dirty="0" smtClean="0"/>
                  <a:t/>
                </a:r>
                <a:br>
                  <a:rPr lang="en-US" altLang="ja-JP" sz="2200" dirty="0" smtClean="0"/>
                </a:br>
                <a14:m>
                  <m:oMath xmlns:m="http://schemas.openxmlformats.org/officeDocument/2006/math">
                    <m:nary>
                      <m:naryPr>
                        <m:chr m:val="∑"/>
                        <m:ctrlPr>
                          <a:rPr lang="is-IS" altLang="ja-JP" sz="2200" i="1">
                            <a:latin typeface="Cambria Math" charset="0"/>
                          </a:rPr>
                        </m:ctrlPr>
                      </m:naryPr>
                      <m:sub>
                        <m:r>
                          <m:rPr>
                            <m:brk m:alnAt="23"/>
                          </m:rPr>
                          <a:rPr lang="en-US" altLang="ja-JP" sz="2200" i="1">
                            <a:latin typeface="Cambria Math" charset="0"/>
                          </a:rPr>
                          <m:t>𝑗</m:t>
                        </m:r>
                        <m:r>
                          <a:rPr lang="en-US" altLang="ja-JP" sz="2200" i="1">
                            <a:latin typeface="Cambria Math" charset="0"/>
                          </a:rPr>
                          <m:t>=1</m:t>
                        </m:r>
                      </m:sub>
                      <m:sup>
                        <m:r>
                          <a:rPr lang="en-US" altLang="ja-JP" sz="2200" i="1">
                            <a:latin typeface="Cambria Math" charset="0"/>
                          </a:rPr>
                          <m:t>𝑇</m:t>
                        </m:r>
                      </m:sup>
                      <m:e>
                        <m:nary>
                          <m:naryPr>
                            <m:chr m:val="∑"/>
                            <m:supHide m:val="on"/>
                            <m:ctrlPr>
                              <a:rPr lang="is-IS" altLang="ja-JP" sz="2200" i="1">
                                <a:latin typeface="Cambria Math" charset="0"/>
                              </a:rPr>
                            </m:ctrlPr>
                          </m:naryPr>
                          <m:sub>
                            <m:r>
                              <m:rPr>
                                <m:brk m:alnAt="7"/>
                              </m:rPr>
                              <a:rPr lang="en-US" altLang="ja-JP" sz="2200" i="1">
                                <a:latin typeface="Cambria Math" charset="0"/>
                              </a:rPr>
                              <m:t>𝑖</m:t>
                            </m:r>
                            <m:r>
                              <a:rPr lang="en-US" altLang="ja-JP" sz="2200" i="1">
                                <a:latin typeface="Cambria Math" charset="0"/>
                                <a:ea typeface="Cambria Math" charset="0"/>
                                <a:cs typeface="Cambria Math" charset="0"/>
                              </a:rPr>
                              <m:t>∈</m:t>
                            </m:r>
                            <m:sSub>
                              <m:sSubPr>
                                <m:ctrlPr>
                                  <a:rPr lang="en-US" altLang="ja-JP" sz="2200" i="1">
                                    <a:latin typeface="Cambria Math" charset="0"/>
                                    <a:ea typeface="Cambria Math" charset="0"/>
                                    <a:cs typeface="Cambria Math" charset="0"/>
                                  </a:rPr>
                                </m:ctrlPr>
                              </m:sSubPr>
                              <m:e>
                                <m:r>
                                  <a:rPr lang="en-US" altLang="ja-JP" sz="2200" i="1">
                                    <a:latin typeface="Cambria Math" charset="0"/>
                                    <a:ea typeface="Cambria Math" charset="0"/>
                                    <a:cs typeface="Cambria Math" charset="0"/>
                                  </a:rPr>
                                  <m:t>𝐼</m:t>
                                </m:r>
                              </m:e>
                              <m:sub>
                                <m:r>
                                  <m:rPr>
                                    <m:sty m:val="p"/>
                                  </m:rPr>
                                  <a:rPr lang="en-US" altLang="ja-JP" sz="2200">
                                    <a:latin typeface="Cambria Math" charset="0"/>
                                    <a:ea typeface="Cambria Math" charset="0"/>
                                    <a:cs typeface="Cambria Math" charset="0"/>
                                  </a:rPr>
                                  <m:t>j</m:t>
                                </m:r>
                              </m:sub>
                            </m:sSub>
                          </m:sub>
                          <m:sup/>
                          <m:e>
                            <m:sSup>
                              <m:sSupPr>
                                <m:ctrlPr>
                                  <a:rPr lang="en-US" altLang="ja-JP" sz="2200" i="1">
                                    <a:latin typeface="Cambria Math" charset="0"/>
                                  </a:rPr>
                                </m:ctrlPr>
                              </m:sSupPr>
                              <m:e>
                                <m:r>
                                  <a:rPr lang="is-IS" altLang="ja-JP" sz="2200" i="1">
                                    <a:latin typeface="Cambria Math" charset="0"/>
                                  </a:rPr>
                                  <m:t> </m:t>
                                </m:r>
                                <m:r>
                                  <a:rPr lang="en-US" altLang="ja-JP" sz="2200" i="1">
                                    <a:latin typeface="Cambria Math" charset="0"/>
                                  </a:rPr>
                                  <m:t>(</m:t>
                                </m:r>
                                <m:sSub>
                                  <m:sSubPr>
                                    <m:ctrlPr>
                                      <a:rPr lang="en-US" altLang="ja-JP" sz="2200" i="1">
                                        <a:latin typeface="Cambria Math" charset="0"/>
                                      </a:rPr>
                                    </m:ctrlPr>
                                  </m:sSubPr>
                                  <m:e>
                                    <m:acc>
                                      <m:accPr>
                                        <m:chr m:val="̃"/>
                                        <m:ctrlPr>
                                          <a:rPr lang="en-US" altLang="ja-JP" sz="2200" i="1">
                                            <a:latin typeface="Cambria Math" charset="0"/>
                                          </a:rPr>
                                        </m:ctrlPr>
                                      </m:accPr>
                                      <m:e>
                                        <m:r>
                                          <a:rPr lang="en-US" altLang="ja-JP" sz="2200" i="1">
                                            <a:latin typeface="Cambria Math" charset="0"/>
                                          </a:rPr>
                                          <m:t>𝑦</m:t>
                                        </m:r>
                                      </m:e>
                                    </m:acc>
                                  </m:e>
                                  <m:sub>
                                    <m:r>
                                      <a:rPr lang="en-US" altLang="ja-JP" sz="2200" i="1">
                                        <a:latin typeface="Cambria Math" charset="0"/>
                                      </a:rPr>
                                      <m:t>𝑖</m:t>
                                    </m:r>
                                  </m:sub>
                                </m:sSub>
                                <m:r>
                                  <a:rPr lang="en-US" altLang="ja-JP" sz="2200" i="1">
                                    <a:latin typeface="Cambria Math" charset="0"/>
                                  </a:rPr>
                                  <m:t>−</m:t>
                                </m:r>
                                <m:sSub>
                                  <m:sSubPr>
                                    <m:ctrlPr>
                                      <a:rPr lang="en-US" altLang="ja-JP" sz="2200" i="1">
                                        <a:latin typeface="Cambria Math" charset="0"/>
                                      </a:rPr>
                                    </m:ctrlPr>
                                  </m:sSubPr>
                                  <m:e>
                                    <m:r>
                                      <a:rPr lang="en-US" altLang="ja-JP" sz="2200" i="1">
                                        <a:latin typeface="Cambria Math" charset="0"/>
                                      </a:rPr>
                                      <m:t>𝑤</m:t>
                                    </m:r>
                                  </m:e>
                                  <m:sub>
                                    <m:r>
                                      <a:rPr lang="en-US" altLang="ja-JP" sz="2200" i="1">
                                        <a:latin typeface="Cambria Math" charset="0"/>
                                      </a:rPr>
                                      <m:t>𝑗</m:t>
                                    </m:r>
                                  </m:sub>
                                </m:sSub>
                                <m:r>
                                  <a:rPr lang="en-US" altLang="ja-JP" sz="2200" i="1">
                                    <a:latin typeface="Cambria Math" charset="0"/>
                                  </a:rPr>
                                  <m:t>)</m:t>
                                </m:r>
                              </m:e>
                              <m:sup>
                                <m:r>
                                  <a:rPr lang="en-US" altLang="ja-JP" sz="2200" i="1">
                                    <a:latin typeface="Cambria Math" charset="0"/>
                                  </a:rPr>
                                  <m:t>2</m:t>
                                </m:r>
                              </m:sup>
                            </m:sSup>
                          </m:e>
                        </m:nary>
                        <m:r>
                          <a:rPr lang="en-US" altLang="ja-JP" sz="2200" b="0" i="1" smtClean="0">
                            <a:latin typeface="Cambria Math" charset="0"/>
                          </a:rPr>
                          <m:t>=</m:t>
                        </m:r>
                        <m:nary>
                          <m:naryPr>
                            <m:chr m:val="∑"/>
                            <m:ctrlPr>
                              <a:rPr lang="is-IS" altLang="ja-JP" sz="2200" i="1">
                                <a:latin typeface="Cambria Math" charset="0"/>
                              </a:rPr>
                            </m:ctrlPr>
                          </m:naryPr>
                          <m:sub>
                            <m:r>
                              <m:rPr>
                                <m:brk m:alnAt="23"/>
                              </m:rPr>
                              <a:rPr lang="en-US" altLang="ja-JP" sz="2200" i="1">
                                <a:latin typeface="Cambria Math" charset="0"/>
                              </a:rPr>
                              <m:t>𝑗</m:t>
                            </m:r>
                            <m:r>
                              <a:rPr lang="en-US" altLang="ja-JP" sz="2200" i="1">
                                <a:latin typeface="Cambria Math" charset="0"/>
                              </a:rPr>
                              <m:t>=1</m:t>
                            </m:r>
                          </m:sub>
                          <m:sup>
                            <m:r>
                              <a:rPr lang="en-US" altLang="ja-JP" sz="2200" i="1">
                                <a:latin typeface="Cambria Math" charset="0"/>
                              </a:rPr>
                              <m:t>𝑇</m:t>
                            </m:r>
                          </m:sup>
                          <m:e>
                            <m:r>
                              <a:rPr lang="en-US" altLang="ja-JP" sz="2200" b="0" i="1" smtClean="0">
                                <a:latin typeface="Cambria Math" charset="0"/>
                              </a:rPr>
                              <m:t>|</m:t>
                            </m:r>
                            <m:sSub>
                              <m:sSubPr>
                                <m:ctrlPr>
                                  <a:rPr lang="en-US" altLang="ja-JP" sz="2200" b="0" i="1" smtClean="0">
                                    <a:latin typeface="Cambria Math" charset="0"/>
                                  </a:rPr>
                                </m:ctrlPr>
                              </m:sSubPr>
                              <m:e>
                                <m:r>
                                  <a:rPr lang="en-US" altLang="ja-JP" sz="2200" b="0" i="1" smtClean="0">
                                    <a:latin typeface="Cambria Math" charset="0"/>
                                  </a:rPr>
                                  <m:t>𝐼</m:t>
                                </m:r>
                              </m:e>
                              <m:sub>
                                <m:r>
                                  <a:rPr lang="en-US" altLang="ja-JP" sz="2200" b="0" i="1" smtClean="0">
                                    <a:latin typeface="Cambria Math" charset="0"/>
                                  </a:rPr>
                                  <m:t>𝑗</m:t>
                                </m:r>
                              </m:sub>
                            </m:sSub>
                            <m:r>
                              <a:rPr lang="en-US" altLang="ja-JP" sz="2200" b="0" i="1" smtClean="0">
                                <a:latin typeface="Cambria Math" charset="0"/>
                              </a:rPr>
                              <m:t>|</m:t>
                            </m:r>
                            <m:d>
                              <m:dPr>
                                <m:ctrlPr>
                                  <a:rPr lang="mr-IN" altLang="ja-JP" sz="2200" i="1">
                                    <a:latin typeface="Cambria Math" charset="0"/>
                                  </a:rPr>
                                </m:ctrlPr>
                              </m:dPr>
                              <m:e>
                                <m:sSub>
                                  <m:sSubPr>
                                    <m:ctrlPr>
                                      <a:rPr lang="en-US" altLang="ja-JP" sz="2200" i="1">
                                        <a:latin typeface="Cambria Math" charset="0"/>
                                      </a:rPr>
                                    </m:ctrlPr>
                                  </m:sSubPr>
                                  <m:e>
                                    <m:r>
                                      <a:rPr lang="en-US" altLang="ja-JP" sz="2200" i="1">
                                        <a:latin typeface="Cambria Math" charset="0"/>
                                      </a:rPr>
                                      <m:t>𝑤</m:t>
                                    </m:r>
                                  </m:e>
                                  <m:sub>
                                    <m:r>
                                      <a:rPr lang="en-US" altLang="ja-JP" sz="2200" i="1">
                                        <a:latin typeface="Cambria Math" charset="0"/>
                                      </a:rPr>
                                      <m:t>𝑗</m:t>
                                    </m:r>
                                  </m:sub>
                                </m:sSub>
                                <m:r>
                                  <a:rPr lang="en-US" altLang="ja-JP" sz="2200" i="1">
                                    <a:latin typeface="Cambria Math" charset="0"/>
                                  </a:rPr>
                                  <m:t>−</m:t>
                                </m:r>
                                <m:nary>
                                  <m:naryPr>
                                    <m:chr m:val="∑"/>
                                    <m:supHide m:val="on"/>
                                    <m:ctrlPr>
                                      <a:rPr lang="is-IS" altLang="ja-JP" sz="2200" i="1">
                                        <a:latin typeface="Cambria Math" charset="0"/>
                                      </a:rPr>
                                    </m:ctrlPr>
                                  </m:naryPr>
                                  <m:sub>
                                    <m:r>
                                      <m:rPr>
                                        <m:brk m:alnAt="7"/>
                                      </m:rPr>
                                      <a:rPr lang="en-US" altLang="ja-JP" sz="2200" i="1">
                                        <a:latin typeface="Cambria Math" charset="0"/>
                                      </a:rPr>
                                      <m:t>𝑖</m:t>
                                    </m:r>
                                    <m:r>
                                      <a:rPr lang="en-US" altLang="ja-JP" sz="2200" i="1">
                                        <a:latin typeface="Cambria Math" charset="0"/>
                                        <a:ea typeface="Cambria Math" charset="0"/>
                                        <a:cs typeface="Cambria Math" charset="0"/>
                                      </a:rPr>
                                      <m:t>∈</m:t>
                                    </m:r>
                                    <m:sSub>
                                      <m:sSubPr>
                                        <m:ctrlPr>
                                          <a:rPr lang="en-US" altLang="ja-JP" sz="2200" i="1">
                                            <a:latin typeface="Cambria Math" charset="0"/>
                                            <a:ea typeface="Cambria Math" charset="0"/>
                                            <a:cs typeface="Cambria Math" charset="0"/>
                                          </a:rPr>
                                        </m:ctrlPr>
                                      </m:sSubPr>
                                      <m:e>
                                        <m:r>
                                          <a:rPr lang="en-US" altLang="ja-JP" sz="2200" i="1">
                                            <a:latin typeface="Cambria Math" charset="0"/>
                                            <a:ea typeface="Cambria Math" charset="0"/>
                                            <a:cs typeface="Cambria Math" charset="0"/>
                                          </a:rPr>
                                          <m:t>𝐼</m:t>
                                        </m:r>
                                      </m:e>
                                      <m:sub>
                                        <m:r>
                                          <m:rPr>
                                            <m:sty m:val="p"/>
                                          </m:rPr>
                                          <a:rPr lang="en-US" altLang="ja-JP" sz="2200">
                                            <a:latin typeface="Cambria Math" charset="0"/>
                                            <a:ea typeface="Cambria Math" charset="0"/>
                                            <a:cs typeface="Cambria Math" charset="0"/>
                                          </a:rPr>
                                          <m:t>j</m:t>
                                        </m:r>
                                      </m:sub>
                                    </m:sSub>
                                  </m:sub>
                                  <m:sup/>
                                  <m:e>
                                    <m:sSub>
                                      <m:sSubPr>
                                        <m:ctrlPr>
                                          <a:rPr lang="en-US" altLang="ja-JP" sz="2200" i="1">
                                            <a:latin typeface="Cambria Math" charset="0"/>
                                          </a:rPr>
                                        </m:ctrlPr>
                                      </m:sSubPr>
                                      <m:e>
                                        <m:acc>
                                          <m:accPr>
                                            <m:chr m:val="̃"/>
                                            <m:ctrlPr>
                                              <a:rPr lang="en-US" altLang="ja-JP" sz="2200" i="1">
                                                <a:latin typeface="Cambria Math" charset="0"/>
                                              </a:rPr>
                                            </m:ctrlPr>
                                          </m:accPr>
                                          <m:e>
                                            <m:r>
                                              <a:rPr lang="en-US" altLang="ja-JP" sz="2200" i="1">
                                                <a:latin typeface="Cambria Math" charset="0"/>
                                              </a:rPr>
                                              <m:t>𝑦</m:t>
                                            </m:r>
                                          </m:e>
                                        </m:acc>
                                      </m:e>
                                      <m:sub>
                                        <m:r>
                                          <a:rPr lang="en-US" altLang="ja-JP" sz="2200" i="1">
                                            <a:latin typeface="Cambria Math" charset="0"/>
                                          </a:rPr>
                                          <m:t>𝑖</m:t>
                                        </m:r>
                                      </m:sub>
                                    </m:sSub>
                                    <m:r>
                                      <a:rPr lang="en-US" altLang="ja-JP" sz="2200" i="1">
                                        <a:latin typeface="Cambria Math" charset="0"/>
                                      </a:rPr>
                                      <m:t>/|</m:t>
                                    </m:r>
                                    <m:sSub>
                                      <m:sSubPr>
                                        <m:ctrlPr>
                                          <a:rPr lang="en-US" altLang="ja-JP" sz="2200" i="1">
                                            <a:latin typeface="Cambria Math" charset="0"/>
                                          </a:rPr>
                                        </m:ctrlPr>
                                      </m:sSubPr>
                                      <m:e>
                                        <m:r>
                                          <a:rPr lang="en-US" altLang="ja-JP" sz="2200" i="1">
                                            <a:latin typeface="Cambria Math" charset="0"/>
                                          </a:rPr>
                                          <m:t>𝐼</m:t>
                                        </m:r>
                                      </m:e>
                                      <m:sub>
                                        <m:r>
                                          <a:rPr lang="en-US" altLang="ja-JP" sz="2200" i="1">
                                            <a:latin typeface="Cambria Math" charset="0"/>
                                          </a:rPr>
                                          <m:t>𝑗</m:t>
                                        </m:r>
                                      </m:sub>
                                    </m:sSub>
                                    <m:r>
                                      <a:rPr lang="en-US" altLang="ja-JP" sz="2200" i="1">
                                        <a:latin typeface="Cambria Math" charset="0"/>
                                      </a:rPr>
                                      <m:t>|</m:t>
                                    </m:r>
                                  </m:e>
                                </m:nary>
                              </m:e>
                            </m:d>
                            <m:r>
                              <a:rPr lang="en-US" altLang="ja-JP" sz="2200" b="0" i="1" baseline="30000" smtClean="0">
                                <a:latin typeface="Cambria Math" charset="0"/>
                              </a:rPr>
                              <m:t>2</m:t>
                            </m:r>
                          </m:e>
                        </m:nary>
                        <m:r>
                          <a:rPr lang="en-US" altLang="ja-JP" sz="2200" b="0" i="1" smtClean="0">
                            <a:latin typeface="Cambria Math" charset="0"/>
                          </a:rPr>
                          <m:t>+</m:t>
                        </m:r>
                        <m:r>
                          <a:rPr lang="en-US" altLang="ja-JP" sz="2200" b="0" i="1" smtClean="0">
                            <a:latin typeface="Cambria Math" charset="0"/>
                          </a:rPr>
                          <m:t>𝑐𝑜𝑛𝑠𝑡</m:t>
                        </m:r>
                        <m:r>
                          <a:rPr lang="ja-JP" altLang="en-US" sz="2200" b="0" i="1" smtClean="0">
                            <a:latin typeface="Cambria Math" charset="0"/>
                          </a:rPr>
                          <m:t>　</m:t>
                        </m:r>
                      </m:e>
                    </m:nary>
                  </m:oMath>
                </a14:m>
                <a:r>
                  <a:rPr lang="en-US" altLang="ja-JP" sz="2200" dirty="0" smtClean="0"/>
                  <a:t/>
                </a:r>
                <a:br>
                  <a:rPr lang="en-US" altLang="ja-JP" sz="2200" dirty="0" smtClean="0"/>
                </a:br>
                <a:r>
                  <a:rPr lang="en-US" altLang="ja-JP" sz="2200" dirty="0" smtClean="0"/>
                  <a:t/>
                </a:r>
                <a:br>
                  <a:rPr lang="en-US" altLang="ja-JP" sz="2200" dirty="0" smtClean="0"/>
                </a:br>
                <a:r>
                  <a:rPr lang="ja-JP" altLang="en-US" sz="2200" dirty="0" smtClean="0"/>
                  <a:t>これを最小とする</a:t>
                </a:r>
                <a:r>
                  <a:rPr lang="en-US" altLang="ja-JP" sz="2200" dirty="0" smtClean="0"/>
                  <a:t> </a:t>
                </a:r>
                <a14:m>
                  <m:oMath xmlns:m="http://schemas.openxmlformats.org/officeDocument/2006/math">
                    <m:sSub>
                      <m:sSubPr>
                        <m:ctrlPr>
                          <a:rPr lang="en-US" altLang="ja-JP" sz="2200" i="1">
                            <a:latin typeface="Cambria Math" charset="0"/>
                          </a:rPr>
                        </m:ctrlPr>
                      </m:sSubPr>
                      <m:e>
                        <m:r>
                          <a:rPr lang="en-US" altLang="ja-JP" sz="2200" b="0" i="1" smtClean="0">
                            <a:latin typeface="Cambria Math" charset="0"/>
                          </a:rPr>
                          <m:t>𝑤</m:t>
                        </m:r>
                      </m:e>
                      <m:sub>
                        <m:r>
                          <a:rPr lang="en-US" altLang="ja-JP" sz="2200" i="1">
                            <a:latin typeface="Cambria Math" charset="0"/>
                          </a:rPr>
                          <m:t>𝑗</m:t>
                        </m:r>
                      </m:sub>
                    </m:sSub>
                    <m:r>
                      <a:rPr lang="en-US" altLang="ja-JP" sz="2200" i="1">
                        <a:latin typeface="Cambria Math" charset="0"/>
                      </a:rPr>
                      <m:t> </m:t>
                    </m:r>
                  </m:oMath>
                </a14:m>
                <a:r>
                  <a:rPr lang="ja-JP" altLang="en-US" sz="2200" dirty="0" smtClean="0"/>
                  <a:t>は</a:t>
                </a:r>
                <a:r>
                  <a:rPr lang="ja-JP" altLang="en-US" sz="2200" dirty="0"/>
                  <a:t> </a:t>
                </a:r>
                <a14:m>
                  <m:oMath xmlns:m="http://schemas.openxmlformats.org/officeDocument/2006/math">
                    <m:r>
                      <a:rPr lang="en-US" altLang="ja-JP" sz="2200" b="0" i="0" smtClean="0">
                        <a:latin typeface="Cambria Math" charset="0"/>
                      </a:rPr>
                      <m:t>|</m:t>
                    </m:r>
                    <m:sSub>
                      <m:sSubPr>
                        <m:ctrlPr>
                          <a:rPr lang="en-US" altLang="ja-JP" sz="2200" i="1">
                            <a:latin typeface="Cambria Math" charset="0"/>
                          </a:rPr>
                        </m:ctrlPr>
                      </m:sSubPr>
                      <m:e>
                        <m:r>
                          <a:rPr lang="en-US" altLang="ja-JP" sz="2200" i="1">
                            <a:latin typeface="Cambria Math" charset="0"/>
                          </a:rPr>
                          <m:t>𝐼</m:t>
                        </m:r>
                      </m:e>
                      <m:sub>
                        <m:r>
                          <a:rPr lang="en-US" altLang="ja-JP" sz="2200" i="1">
                            <a:latin typeface="Cambria Math" charset="0"/>
                          </a:rPr>
                          <m:t>𝑗</m:t>
                        </m:r>
                      </m:sub>
                    </m:sSub>
                    <m:r>
                      <a:rPr lang="en-US" altLang="ja-JP" sz="2200" b="0" i="1" smtClean="0">
                        <a:latin typeface="Cambria Math" charset="0"/>
                      </a:rPr>
                      <m:t>|</m:t>
                    </m:r>
                  </m:oMath>
                </a14:m>
                <a:r>
                  <a:rPr lang="ja-JP" altLang="en-US" sz="2200" dirty="0"/>
                  <a:t>に含まれる </a:t>
                </a:r>
                <a14:m>
                  <m:oMath xmlns:m="http://schemas.openxmlformats.org/officeDocument/2006/math">
                    <m:sSub>
                      <m:sSubPr>
                        <m:ctrlPr>
                          <a:rPr lang="en-US" altLang="ja-JP" sz="2200" i="1">
                            <a:latin typeface="Cambria Math" charset="0"/>
                          </a:rPr>
                        </m:ctrlPr>
                      </m:sSubPr>
                      <m:e>
                        <m:r>
                          <a:rPr lang="en-US" altLang="ja-JP" sz="2200" b="0" i="1" smtClean="0">
                            <a:latin typeface="Cambria Math" charset="0"/>
                          </a:rPr>
                          <m:t>𝑦</m:t>
                        </m:r>
                      </m:e>
                      <m:sub>
                        <m:r>
                          <a:rPr lang="en-US" altLang="ja-JP" sz="2200" b="0" i="1" smtClean="0">
                            <a:latin typeface="Cambria Math" charset="0"/>
                          </a:rPr>
                          <m:t>𝑖</m:t>
                        </m:r>
                      </m:sub>
                    </m:sSub>
                  </m:oMath>
                </a14:m>
                <a:r>
                  <a:rPr lang="ja-JP" altLang="en-US" sz="2200" dirty="0"/>
                  <a:t> の</a:t>
                </a:r>
                <a:r>
                  <a:rPr lang="ja-JP" altLang="en-US" sz="2200" dirty="0" smtClean="0"/>
                  <a:t>平均になるため</a:t>
                </a:r>
                <a:r>
                  <a:rPr lang="en-US" altLang="ja-JP" sz="2200" dirty="0" smtClean="0"/>
                  <a:t/>
                </a:r>
                <a:br>
                  <a:rPr lang="en-US" altLang="ja-JP" sz="2200" dirty="0" smtClean="0"/>
                </a:br>
                <a:r>
                  <a:rPr lang="ja-JP" altLang="en-US" sz="2200" dirty="0" smtClean="0"/>
                  <a:t>二乗誤差和を最小化する木</a:t>
                </a:r>
                <a14:m>
                  <m:oMath xmlns:m="http://schemas.openxmlformats.org/officeDocument/2006/math">
                    <m:sSub>
                      <m:sSubPr>
                        <m:ctrlPr>
                          <a:rPr lang="en-US" altLang="ja-JP" sz="2200" i="1">
                            <a:latin typeface="Cambria Math" charset="0"/>
                          </a:rPr>
                        </m:ctrlPr>
                      </m:sSubPr>
                      <m:e>
                        <m:r>
                          <a:rPr lang="en-US" altLang="ja-JP" sz="2200" b="0" i="1" smtClean="0">
                            <a:latin typeface="Cambria Math" charset="0"/>
                          </a:rPr>
                          <m:t>𝑓</m:t>
                        </m:r>
                      </m:e>
                      <m:sub>
                        <m:r>
                          <a:rPr lang="en-US" altLang="ja-JP" sz="2200" i="1">
                            <a:latin typeface="Cambria Math" charset="0"/>
                          </a:rPr>
                          <m:t>𝑖</m:t>
                        </m:r>
                      </m:sub>
                    </m:sSub>
                  </m:oMath>
                </a14:m>
                <a:r>
                  <a:rPr lang="ja-JP" altLang="en-US" sz="2200" dirty="0"/>
                  <a:t> </a:t>
                </a:r>
                <a:r>
                  <a:rPr lang="ja-JP" altLang="en-US" sz="2200" dirty="0" smtClean="0"/>
                  <a:t>は解析的に求めることができる</a:t>
                </a:r>
                <a:r>
                  <a:rPr lang="en-US" altLang="ja-JP" sz="2200" dirty="0" smtClean="0"/>
                  <a:t/>
                </a:r>
                <a:br>
                  <a:rPr lang="en-US" altLang="ja-JP" sz="2200" dirty="0" smtClean="0"/>
                </a:br>
                <a:r>
                  <a:rPr lang="ja-JP" altLang="en-US" sz="2200" dirty="0" smtClean="0"/>
                  <a:t>ことがわかる</a:t>
                </a:r>
                <a:endParaRPr lang="ja-JP" altLang="en-US" sz="2200" dirty="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1273628" y="1153887"/>
                <a:ext cx="7573509" cy="6574971"/>
              </a:xfrm>
              <a:blipFill rotWithShape="0">
                <a:blip r:embed="rId2"/>
                <a:stretch>
                  <a:fillRect l="-886" t="-1297" r="-81"/>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26</a:t>
            </a:fld>
            <a:endParaRPr kumimoji="1" lang="ja-JP" altLang="en-US" dirty="0"/>
          </a:p>
        </p:txBody>
      </p:sp>
    </p:spTree>
    <p:extLst>
      <p:ext uri="{BB962C8B-B14F-4D97-AF65-F5344CB8AC3E}">
        <p14:creationId xmlns:p14="http://schemas.microsoft.com/office/powerpoint/2010/main" val="1707458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GBDT</a:t>
            </a:r>
            <a:r>
              <a:rPr kumimoji="1" lang="ja-JP" altLang="en-US" dirty="0" smtClean="0"/>
              <a:t>の特徴</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利点</a:t>
            </a:r>
            <a:endParaRPr kumimoji="1" lang="en-US" altLang="ja-JP" dirty="0"/>
          </a:p>
          <a:p>
            <a:pPr lvl="1"/>
            <a:r>
              <a:rPr lang="ja-JP" altLang="en-US" dirty="0" smtClean="0"/>
              <a:t>決定木を用いているので特徴選択を効果的に行える</a:t>
            </a:r>
            <a:endParaRPr kumimoji="1" lang="en-US" altLang="ja-JP" dirty="0"/>
          </a:p>
          <a:p>
            <a:pPr lvl="1"/>
            <a:r>
              <a:rPr lang="en-US" altLang="ja-JP" dirty="0" smtClean="0"/>
              <a:t>Gradient</a:t>
            </a:r>
            <a:r>
              <a:rPr lang="ja-JP" altLang="en-US" dirty="0" smtClean="0"/>
              <a:t> </a:t>
            </a:r>
            <a:r>
              <a:rPr lang="en-US" altLang="ja-JP" dirty="0" smtClean="0"/>
              <a:t>Boost</a:t>
            </a:r>
            <a:r>
              <a:rPr lang="ja-JP" altLang="en-US" dirty="0" smtClean="0"/>
              <a:t>に基づくため、各弱識別器が識別的になり性能が高い</a:t>
            </a:r>
            <a:endParaRPr lang="en-US" altLang="ja-JP" dirty="0" smtClean="0"/>
          </a:p>
          <a:p>
            <a:pPr lvl="1"/>
            <a:r>
              <a:rPr lang="ja-JP" altLang="en-US" dirty="0" smtClean="0"/>
              <a:t>実際</a:t>
            </a:r>
            <a:r>
              <a:rPr kumimoji="1" lang="ja-JP" altLang="en-US" dirty="0" smtClean="0"/>
              <a:t>、</a:t>
            </a:r>
            <a:r>
              <a:rPr lang="en-US" altLang="ja-JP" dirty="0" err="1"/>
              <a:t>Kaggle</a:t>
            </a:r>
            <a:r>
              <a:rPr lang="ja-JP" altLang="en-US" dirty="0"/>
              <a:t>の様々な問題に対してトップレベルの性能を示していることが多い</a:t>
            </a:r>
            <a:endParaRPr lang="en-US" altLang="ja-JP" dirty="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27</a:t>
            </a:fld>
            <a:endParaRPr kumimoji="1" lang="ja-JP" altLang="en-US"/>
          </a:p>
        </p:txBody>
      </p:sp>
    </p:spTree>
    <p:extLst>
      <p:ext uri="{BB962C8B-B14F-4D97-AF65-F5344CB8AC3E}">
        <p14:creationId xmlns:p14="http://schemas.microsoft.com/office/powerpoint/2010/main" val="11391856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各手法の比較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28</a:t>
            </a:fld>
            <a:endParaRPr kumimoji="1" lang="ja-JP" altLang="en-US"/>
          </a:p>
        </p:txBody>
      </p:sp>
      <p:sp>
        <p:nvSpPr>
          <p:cNvPr id="5" name="正方形/長方形 4"/>
          <p:cNvSpPr/>
          <p:nvPr/>
        </p:nvSpPr>
        <p:spPr>
          <a:xfrm>
            <a:off x="4364251" y="3244334"/>
            <a:ext cx="415498" cy="369332"/>
          </a:xfrm>
          <a:prstGeom prst="rect">
            <a:avLst/>
          </a:prstGeom>
        </p:spPr>
        <p:txBody>
          <a:bodyPr wrap="none">
            <a:spAutoFit/>
          </a:bodyPr>
          <a:lstStyle/>
          <a:p>
            <a:r>
              <a:rPr lang="ja-JP" altLang="en-US" dirty="0"/>
              <a:t>法</a:t>
            </a:r>
          </a:p>
        </p:txBody>
      </p:sp>
      <p:pic>
        <p:nvPicPr>
          <p:cNvPr id="6" name="図 5"/>
          <p:cNvPicPr>
            <a:picLocks noChangeAspect="1"/>
          </p:cNvPicPr>
          <p:nvPr/>
        </p:nvPicPr>
        <p:blipFill>
          <a:blip r:embed="rId2"/>
          <a:stretch>
            <a:fillRect/>
          </a:stretch>
        </p:blipFill>
        <p:spPr>
          <a:xfrm>
            <a:off x="574166" y="1455285"/>
            <a:ext cx="7995667" cy="4621348"/>
          </a:xfrm>
          <a:prstGeom prst="rect">
            <a:avLst/>
          </a:prstGeom>
        </p:spPr>
      </p:pic>
    </p:spTree>
    <p:extLst>
      <p:ext uri="{BB962C8B-B14F-4D97-AF65-F5344CB8AC3E}">
        <p14:creationId xmlns:p14="http://schemas.microsoft.com/office/powerpoint/2010/main" val="5591253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今回紹介できなかった</a:t>
            </a:r>
            <a:r>
              <a:rPr lang="ja-JP" altLang="en-US" dirty="0" smtClean="0"/>
              <a:t>その他概念</a:t>
            </a:r>
            <a:endParaRPr kumimoji="1" lang="ja-JP" altLang="en-US" dirty="0"/>
          </a:p>
        </p:txBody>
      </p:sp>
      <p:sp>
        <p:nvSpPr>
          <p:cNvPr id="3" name="コンテンツ プレースホルダー 2"/>
          <p:cNvSpPr>
            <a:spLocks noGrp="1"/>
          </p:cNvSpPr>
          <p:nvPr>
            <p:ph idx="1"/>
          </p:nvPr>
        </p:nvSpPr>
        <p:spPr>
          <a:xfrm>
            <a:off x="1023257" y="1256934"/>
            <a:ext cx="7979229" cy="5481320"/>
          </a:xfrm>
        </p:spPr>
        <p:txBody>
          <a:bodyPr>
            <a:normAutofit fontScale="77500" lnSpcReduction="20000"/>
          </a:bodyPr>
          <a:lstStyle/>
          <a:p>
            <a:r>
              <a:rPr kumimoji="1" lang="ja-JP" altLang="en-US" dirty="0" smtClean="0"/>
              <a:t>クラスタリング（教師なし学習）</a:t>
            </a:r>
            <a:endParaRPr kumimoji="1" lang="en-US" altLang="ja-JP" dirty="0" smtClean="0"/>
          </a:p>
          <a:p>
            <a:pPr lvl="1"/>
            <a:r>
              <a:rPr kumimoji="1" lang="ja-JP" altLang="en-US" dirty="0" smtClean="0"/>
              <a:t>似ているデータをグルーピングする手法</a:t>
            </a:r>
            <a:endParaRPr kumimoji="1" lang="en-US" altLang="ja-JP" dirty="0" smtClean="0"/>
          </a:p>
          <a:p>
            <a:pPr lvl="2"/>
            <a:r>
              <a:rPr lang="ja-JP" altLang="en-US" dirty="0" smtClean="0"/>
              <a:t>文書をクラスタリングして話題毎に分類する、高次元データを可視化するなど</a:t>
            </a:r>
            <a:endParaRPr lang="en-US" altLang="ja-JP" dirty="0" smtClean="0"/>
          </a:p>
          <a:p>
            <a:pPr lvl="1"/>
            <a:r>
              <a:rPr lang="ja-JP" altLang="en-US" dirty="0" smtClean="0"/>
              <a:t>代表的手法</a:t>
            </a:r>
            <a:endParaRPr lang="en-US" altLang="ja-JP" dirty="0" smtClean="0"/>
          </a:p>
          <a:p>
            <a:pPr lvl="2"/>
            <a:r>
              <a:rPr lang="en-US" altLang="ja-JP" dirty="0" smtClean="0"/>
              <a:t>K-means</a:t>
            </a:r>
            <a:r>
              <a:rPr lang="ja-JP" altLang="en-US" dirty="0" smtClean="0"/>
              <a:t>法や混合ガウス分布</a:t>
            </a:r>
            <a:endParaRPr lang="en-US" altLang="ja-JP" dirty="0" smtClean="0"/>
          </a:p>
          <a:p>
            <a:pPr lvl="2"/>
            <a:r>
              <a:rPr lang="ja-JP" altLang="en-US" dirty="0" smtClean="0"/>
              <a:t>スペクトラルクラスタリング、多次元尺度構成法、</a:t>
            </a:r>
            <a:r>
              <a:rPr lang="en-US" altLang="ja-JP" dirty="0" smtClean="0"/>
              <a:t>t-</a:t>
            </a:r>
            <a:r>
              <a:rPr lang="en-US" altLang="ja-JP" dirty="0" err="1" smtClean="0"/>
              <a:t>sne</a:t>
            </a:r>
            <a:r>
              <a:rPr lang="en-US" altLang="ja-JP" dirty="0" smtClean="0"/>
              <a:t> </a:t>
            </a:r>
            <a:r>
              <a:rPr lang="ja-JP" altLang="en-US" dirty="0" smtClean="0"/>
              <a:t>など</a:t>
            </a:r>
            <a:endParaRPr lang="en-US" altLang="ja-JP" dirty="0" smtClean="0"/>
          </a:p>
          <a:p>
            <a:pPr lvl="2"/>
            <a:r>
              <a:rPr lang="ja-JP" altLang="en-US" dirty="0" smtClean="0"/>
              <a:t>自己組織化マップ（</a:t>
            </a:r>
            <a:r>
              <a:rPr lang="en-US" altLang="ja-JP" dirty="0" smtClean="0"/>
              <a:t>Self-organization</a:t>
            </a:r>
            <a:r>
              <a:rPr lang="ja-JP" altLang="en-US" dirty="0" smtClean="0"/>
              <a:t> </a:t>
            </a:r>
            <a:r>
              <a:rPr lang="en-US" altLang="ja-JP" dirty="0" smtClean="0"/>
              <a:t>mapping</a:t>
            </a:r>
            <a:r>
              <a:rPr lang="ja-JP" altLang="en-US" dirty="0" smtClean="0"/>
              <a:t>）</a:t>
            </a:r>
            <a:endParaRPr lang="en-US" altLang="ja-JP" dirty="0" smtClean="0"/>
          </a:p>
          <a:p>
            <a:pPr lvl="2"/>
            <a:r>
              <a:rPr lang="ja-JP" altLang="en-US" dirty="0" smtClean="0"/>
              <a:t>非負値行列分解、因子分析、主成分分析など</a:t>
            </a:r>
            <a:endParaRPr lang="en-US" altLang="ja-JP" dirty="0" smtClean="0"/>
          </a:p>
          <a:p>
            <a:pPr lvl="2"/>
            <a:r>
              <a:rPr lang="ja-JP" altLang="en-US" dirty="0" smtClean="0"/>
              <a:t>協調フィルタリング</a:t>
            </a:r>
            <a:endParaRPr lang="en-US" altLang="ja-JP" dirty="0"/>
          </a:p>
          <a:p>
            <a:r>
              <a:rPr lang="ja-JP" altLang="en-US" dirty="0" smtClean="0"/>
              <a:t>ベイズ推論・グラフィカルモデル</a:t>
            </a:r>
            <a:endParaRPr lang="en-US" altLang="ja-JP" dirty="0" smtClean="0"/>
          </a:p>
          <a:p>
            <a:pPr lvl="1"/>
            <a:r>
              <a:rPr lang="ja-JP" altLang="en-US" dirty="0" smtClean="0"/>
              <a:t>現象の因果関係を確率モデルでモデル化し、ベイズ理論に基づき因果関係や非観測現象を推論する</a:t>
            </a:r>
            <a:endParaRPr lang="en-US" altLang="ja-JP" dirty="0" smtClean="0"/>
          </a:p>
          <a:p>
            <a:pPr lvl="2"/>
            <a:r>
              <a:rPr lang="ja-JP" altLang="en-US" dirty="0" smtClean="0"/>
              <a:t>例：「振動」を観測したときにその要因が「地震」なのか「家の前をトラックが通った」からなのかをそれぞれ確率として推定する、画像のノイズ除去など</a:t>
            </a:r>
            <a:endParaRPr lang="en-US" altLang="ja-JP" dirty="0" smtClean="0"/>
          </a:p>
          <a:p>
            <a:pPr lvl="1"/>
            <a:r>
              <a:rPr lang="ja-JP" altLang="en-US" dirty="0" smtClean="0"/>
              <a:t>代表的手法</a:t>
            </a:r>
            <a:endParaRPr lang="en-US" altLang="ja-JP" dirty="0" smtClean="0"/>
          </a:p>
          <a:p>
            <a:pPr lvl="2"/>
            <a:r>
              <a:rPr lang="ja-JP" altLang="en-US" dirty="0" smtClean="0"/>
              <a:t>変分ベイズ法やマルコフ連鎖モンテカルロ法</a:t>
            </a:r>
            <a:endParaRPr lang="en-US" altLang="ja-JP" dirty="0" smtClean="0"/>
          </a:p>
          <a:p>
            <a:pPr lvl="2"/>
            <a:r>
              <a:rPr lang="ja-JP" altLang="en-US" dirty="0" smtClean="0"/>
              <a:t>条件付き確率場、隠れマルコフモデル</a:t>
            </a:r>
            <a:endParaRPr lang="en-US" altLang="ja-JP" dirty="0" smtClean="0"/>
          </a:p>
          <a:p>
            <a:r>
              <a:rPr lang="ja-JP" altLang="en-US" dirty="0" smtClean="0"/>
              <a:t>統計的検定</a:t>
            </a:r>
            <a:endParaRPr lang="en-US" altLang="ja-JP" dirty="0" smtClean="0"/>
          </a:p>
          <a:p>
            <a:pPr lvl="1"/>
            <a:r>
              <a:rPr lang="ja-JP" altLang="en-US" dirty="0" smtClean="0"/>
              <a:t>２つの集合があったときに統計的に優位な差があるかを検定する手法</a:t>
            </a:r>
            <a:endParaRPr lang="en-US" altLang="ja-JP" dirty="0" smtClean="0"/>
          </a:p>
          <a:p>
            <a:pPr lvl="2"/>
            <a:r>
              <a:rPr lang="ja-JP" altLang="en-US" dirty="0" smtClean="0"/>
              <a:t>例：喫煙者と非喫煙者感において疾病率に有意な差があるか？</a:t>
            </a:r>
            <a:endParaRPr lang="en-US" altLang="ja-JP" dirty="0" smtClean="0"/>
          </a:p>
          <a:p>
            <a:pPr lvl="1"/>
            <a:r>
              <a:rPr lang="ja-JP" altLang="en-US" dirty="0" smtClean="0"/>
              <a:t>代表的手法</a:t>
            </a:r>
            <a:endParaRPr lang="en-US" altLang="ja-JP" dirty="0" smtClean="0"/>
          </a:p>
          <a:p>
            <a:pPr lvl="2"/>
            <a:r>
              <a:rPr lang="en-US" altLang="ja-JP" dirty="0" smtClean="0"/>
              <a:t>t</a:t>
            </a:r>
            <a:r>
              <a:rPr lang="ja-JP" altLang="en-US" dirty="0" smtClean="0"/>
              <a:t>検定、カイ二乗検定、</a:t>
            </a:r>
            <a:r>
              <a:rPr lang="en-US" altLang="ja-JP" dirty="0" smtClean="0"/>
              <a:t>F</a:t>
            </a:r>
            <a:r>
              <a:rPr lang="ja-JP" altLang="en-US" dirty="0" smtClean="0"/>
              <a:t>検定、</a:t>
            </a:r>
            <a:r>
              <a:rPr lang="en-US" altLang="ja-JP" dirty="0" smtClean="0"/>
              <a:t>G</a:t>
            </a:r>
            <a:r>
              <a:rPr lang="ja-JP" altLang="en-US" dirty="0" smtClean="0"/>
              <a:t>検定</a:t>
            </a:r>
            <a:endParaRPr lang="en-US" altLang="ja-JP" dirty="0" smtClean="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29</a:t>
            </a:fld>
            <a:endParaRPr kumimoji="1" lang="ja-JP" altLang="en-US" dirty="0"/>
          </a:p>
        </p:txBody>
      </p:sp>
    </p:spTree>
    <p:extLst>
      <p:ext uri="{BB962C8B-B14F-4D97-AF65-F5344CB8AC3E}">
        <p14:creationId xmlns:p14="http://schemas.microsoft.com/office/powerpoint/2010/main" val="8254652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p:cNvPicPr>
            <a:picLocks noChangeAspect="1"/>
          </p:cNvPicPr>
          <p:nvPr/>
        </p:nvPicPr>
        <p:blipFill>
          <a:blip r:embed="rId2"/>
          <a:stretch>
            <a:fillRect/>
          </a:stretch>
        </p:blipFill>
        <p:spPr>
          <a:xfrm>
            <a:off x="6061940" y="4283858"/>
            <a:ext cx="2715788" cy="2318961"/>
          </a:xfrm>
          <a:prstGeom prst="rect">
            <a:avLst/>
          </a:prstGeom>
        </p:spPr>
      </p:pic>
      <p:sp>
        <p:nvSpPr>
          <p:cNvPr id="2" name="タイトル 1"/>
          <p:cNvSpPr>
            <a:spLocks noGrp="1"/>
          </p:cNvSpPr>
          <p:nvPr>
            <p:ph type="title"/>
          </p:nvPr>
        </p:nvSpPr>
        <p:spPr>
          <a:xfrm>
            <a:off x="1273628" y="1"/>
            <a:ext cx="7573509" cy="1070382"/>
          </a:xfrm>
        </p:spPr>
        <p:txBody>
          <a:bodyPr>
            <a:normAutofit/>
          </a:bodyPr>
          <a:lstStyle/>
          <a:p>
            <a:r>
              <a:rPr lang="ja-JP" altLang="en-US" dirty="0" smtClean="0"/>
              <a:t>決定木</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1273628" y="1325563"/>
                <a:ext cx="7573509" cy="3116179"/>
              </a:xfrm>
            </p:spPr>
            <p:txBody>
              <a:bodyPr>
                <a:normAutofit fontScale="92500"/>
              </a:bodyPr>
              <a:lstStyle/>
              <a:p>
                <a:r>
                  <a:rPr kumimoji="1" lang="ja-JP" altLang="en-US" dirty="0" smtClean="0"/>
                  <a:t>特徴空間を長方形の領域に分割し，各領域に単純な</a:t>
                </a:r>
                <a:r>
                  <a:rPr lang="ja-JP" altLang="en-US" dirty="0" smtClean="0"/>
                  <a:t>識別（または回帰）</a:t>
                </a:r>
                <a:r>
                  <a:rPr kumimoji="1" lang="ja-JP" altLang="en-US" dirty="0" smtClean="0"/>
                  <a:t>モデルを割り当てることで非線形なモデルを構築する手法</a:t>
                </a:r>
                <a:endParaRPr kumimoji="1" lang="en-US" altLang="ja-JP" dirty="0" smtClean="0"/>
              </a:p>
              <a:p>
                <a:pPr lvl="1"/>
                <a:r>
                  <a:rPr lang="ja-JP" altLang="en-US" dirty="0" smtClean="0"/>
                  <a:t>例：</a:t>
                </a:r>
                <a:r>
                  <a:rPr lang="en-US" altLang="ja-JP" dirty="0"/>
                  <a:t>[0,1]</a:t>
                </a:r>
                <a:r>
                  <a:rPr lang="ja-JP" altLang="en-US" dirty="0"/>
                  <a:t>に値を</a:t>
                </a:r>
                <a:r>
                  <a:rPr lang="ja-JP" altLang="en-US" dirty="0" smtClean="0"/>
                  <a:t>もつ</a:t>
                </a:r>
                <a:r>
                  <a:rPr lang="en-US" altLang="ja-JP" dirty="0" smtClean="0"/>
                  <a:t>2</a:t>
                </a:r>
                <a:r>
                  <a:rPr lang="ja-JP" altLang="en-US" dirty="0" smtClean="0"/>
                  <a:t>次元</a:t>
                </a:r>
                <a14:m>
                  <m:oMath xmlns:m="http://schemas.openxmlformats.org/officeDocument/2006/math">
                    <m:r>
                      <a:rPr lang="ja-JP" altLang="en-US" i="1" dirty="0">
                        <a:latin typeface="Cambria Math" charset="0"/>
                      </a:rPr>
                      <m:t>の特徴量</m:t>
                    </m:r>
                  </m:oMath>
                </a14:m>
                <a:r>
                  <a:rPr lang="en-US" altLang="ja-JP" i="1" dirty="0" smtClean="0">
                    <a:latin typeface="Cambria Math" charset="0"/>
                  </a:rPr>
                  <a:t/>
                </a:r>
                <a:br>
                  <a:rPr lang="en-US" altLang="ja-JP" i="1" dirty="0" smtClean="0">
                    <a:latin typeface="Cambria Math" charset="0"/>
                  </a:rPr>
                </a:br>
                <a:r>
                  <a:rPr lang="en-US" altLang="ja-JP" i="1" dirty="0" smtClean="0">
                    <a:latin typeface="Cambria Math" charset="0"/>
                  </a:rPr>
                  <a:t>		</a:t>
                </a:r>
                <a14:m>
                  <m:oMath xmlns:m="http://schemas.openxmlformats.org/officeDocument/2006/math">
                    <m:r>
                      <a:rPr lang="en-US" altLang="ja-JP" i="1" dirty="0">
                        <a:latin typeface="Cambria Math" charset="0"/>
                      </a:rPr>
                      <m:t>𝑋</m:t>
                    </m:r>
                    <m:r>
                      <a:rPr lang="en-US" altLang="ja-JP" i="1" dirty="0">
                        <a:latin typeface="Cambria Math" charset="0"/>
                      </a:rPr>
                      <m:t>=</m:t>
                    </m:r>
                    <m:d>
                      <m:dPr>
                        <m:ctrlPr>
                          <a:rPr lang="en-US" altLang="ja-JP" i="1" dirty="0">
                            <a:latin typeface="Cambria Math" charset="0"/>
                          </a:rPr>
                        </m:ctrlPr>
                      </m:dPr>
                      <m:e>
                        <m:r>
                          <a:rPr lang="en-US" altLang="ja-JP" i="1" dirty="0">
                            <a:latin typeface="Cambria Math" charset="0"/>
                          </a:rPr>
                          <m:t>𝑋</m:t>
                        </m:r>
                        <m:r>
                          <a:rPr lang="en-US" altLang="ja-JP" i="1" baseline="-25000" dirty="0">
                            <a:latin typeface="Cambria Math" charset="0"/>
                          </a:rPr>
                          <m:t>1</m:t>
                        </m:r>
                        <m:r>
                          <a:rPr lang="en-US" altLang="ja-JP" i="1" dirty="0">
                            <a:latin typeface="Cambria Math" charset="0"/>
                          </a:rPr>
                          <m:t>,</m:t>
                        </m:r>
                        <m:r>
                          <a:rPr lang="en-US" altLang="ja-JP" i="1" dirty="0">
                            <a:latin typeface="Cambria Math" charset="0"/>
                          </a:rPr>
                          <m:t>𝑋</m:t>
                        </m:r>
                        <m:r>
                          <a:rPr lang="en-US" altLang="ja-JP" i="1" baseline="-25000" dirty="0">
                            <a:latin typeface="Cambria Math" charset="0"/>
                          </a:rPr>
                          <m:t>2</m:t>
                        </m:r>
                      </m:e>
                    </m:d>
                    <m:r>
                      <a:rPr lang="ja-JP" altLang="en-US" i="1" dirty="0">
                        <a:latin typeface="Cambria Math" charset="0"/>
                      </a:rPr>
                      <m:t>から連続値</m:t>
                    </m:r>
                    <m:r>
                      <a:rPr lang="en-US" altLang="ja-JP" i="1" dirty="0">
                        <a:latin typeface="Cambria Math" charset="0"/>
                      </a:rPr>
                      <m:t>𝑌</m:t>
                    </m:r>
                    <m:r>
                      <a:rPr lang="ja-JP" altLang="en-US" i="1" dirty="0">
                        <a:latin typeface="Cambria Math" charset="0"/>
                      </a:rPr>
                      <m:t>への回帰</m:t>
                    </m:r>
                  </m:oMath>
                </a14:m>
                <a:r>
                  <a:rPr lang="ja-JP" altLang="en-US" dirty="0" smtClean="0">
                    <a:latin typeface="Cambria Math" charset="0"/>
                  </a:rPr>
                  <a:t>木を作成する</a:t>
                </a:r>
                <a:endParaRPr lang="en-US" altLang="ja-JP" dirty="0" smtClean="0">
                  <a:latin typeface="Cambria Math" charset="0"/>
                </a:endParaRPr>
              </a:p>
              <a:p>
                <a:pPr lvl="2"/>
                <a:r>
                  <a:rPr lang="ja-JP" altLang="en-US" dirty="0" smtClean="0"/>
                  <a:t>左図：各次元を閾値で分割する２分木</a:t>
                </a:r>
                <a:endParaRPr lang="en-US" altLang="ja-JP" dirty="0" smtClean="0"/>
              </a:p>
              <a:p>
                <a:pPr lvl="2"/>
                <a:r>
                  <a:rPr lang="ja-JP" altLang="en-US" dirty="0" smtClean="0"/>
                  <a:t>中図：２分木で分割される特徴空間</a:t>
                </a:r>
                <a:endParaRPr lang="en-US" altLang="ja-JP" dirty="0" smtClean="0"/>
              </a:p>
              <a:p>
                <a:pPr lvl="2"/>
                <a:r>
                  <a:rPr kumimoji="1" lang="ja-JP" altLang="en-US" dirty="0" smtClean="0"/>
                  <a:t>右図：各領域に定数を割り当てることで得られた回帰モデル</a:t>
                </a:r>
                <a:endParaRPr kumimoji="1" lang="ja-JP" altLang="en-US" dirty="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1273628" y="1325563"/>
                <a:ext cx="7573509" cy="3116179"/>
              </a:xfrm>
              <a:blipFill rotWithShape="0">
                <a:blip r:embed="rId3"/>
                <a:stretch>
                  <a:fillRect l="-1691" t="-3906" r="-242"/>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3</a:t>
            </a:fld>
            <a:endParaRPr kumimoji="1" lang="ja-JP" altLang="en-US"/>
          </a:p>
        </p:txBody>
      </p:sp>
      <p:pic>
        <p:nvPicPr>
          <p:cNvPr id="5" name="図 4"/>
          <p:cNvPicPr>
            <a:picLocks noChangeAspect="1"/>
          </p:cNvPicPr>
          <p:nvPr/>
        </p:nvPicPr>
        <p:blipFill>
          <a:blip r:embed="rId4"/>
          <a:stretch>
            <a:fillRect/>
          </a:stretch>
        </p:blipFill>
        <p:spPr>
          <a:xfrm>
            <a:off x="3500310" y="4441742"/>
            <a:ext cx="2769857" cy="2416258"/>
          </a:xfrm>
          <a:prstGeom prst="rect">
            <a:avLst/>
          </a:prstGeom>
        </p:spPr>
      </p:pic>
      <p:pic>
        <p:nvPicPr>
          <p:cNvPr id="6" name="図 5"/>
          <p:cNvPicPr>
            <a:picLocks noChangeAspect="1"/>
          </p:cNvPicPr>
          <p:nvPr/>
        </p:nvPicPr>
        <p:blipFill>
          <a:blip r:embed="rId5"/>
          <a:stretch>
            <a:fillRect/>
          </a:stretch>
        </p:blipFill>
        <p:spPr>
          <a:xfrm>
            <a:off x="1109178" y="4401243"/>
            <a:ext cx="2391132" cy="2408671"/>
          </a:xfrm>
          <a:prstGeom prst="rect">
            <a:avLst/>
          </a:prstGeom>
        </p:spPr>
      </p:pic>
    </p:spTree>
    <p:extLst>
      <p:ext uri="{BB962C8B-B14F-4D97-AF65-F5344CB8AC3E}">
        <p14:creationId xmlns:p14="http://schemas.microsoft.com/office/powerpoint/2010/main" val="10380834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今回紹介できなかったその他概念</a:t>
            </a:r>
            <a:endParaRPr kumimoji="1" lang="ja-JP" altLang="en-US" dirty="0"/>
          </a:p>
        </p:txBody>
      </p:sp>
      <p:sp>
        <p:nvSpPr>
          <p:cNvPr id="3" name="コンテンツ プレースホルダー 2"/>
          <p:cNvSpPr>
            <a:spLocks noGrp="1"/>
          </p:cNvSpPr>
          <p:nvPr>
            <p:ph idx="1"/>
          </p:nvPr>
        </p:nvSpPr>
        <p:spPr>
          <a:xfrm>
            <a:off x="0" y="947054"/>
            <a:ext cx="9144000" cy="6204857"/>
          </a:xfrm>
        </p:spPr>
        <p:txBody>
          <a:bodyPr>
            <a:normAutofit fontScale="77500" lnSpcReduction="20000"/>
          </a:bodyPr>
          <a:lstStyle/>
          <a:p>
            <a:r>
              <a:rPr kumimoji="1" lang="ja-JP" altLang="en-US" dirty="0" smtClean="0"/>
              <a:t>強化学習</a:t>
            </a:r>
            <a:endParaRPr kumimoji="1" lang="en-US" altLang="ja-JP" dirty="0" smtClean="0"/>
          </a:p>
          <a:p>
            <a:pPr lvl="1"/>
            <a:r>
              <a:rPr lang="ja-JP" altLang="en-US" dirty="0" smtClean="0"/>
              <a:t>何か行動すると報酬が得られる環境下で最適な行動を決定するための手法</a:t>
            </a:r>
            <a:endParaRPr lang="en-US" altLang="ja-JP" dirty="0" smtClean="0"/>
          </a:p>
          <a:p>
            <a:pPr lvl="2"/>
            <a:r>
              <a:rPr lang="ja-JP" altLang="en-US" dirty="0" smtClean="0"/>
              <a:t>囲碁や将棋の</a:t>
            </a:r>
            <a:r>
              <a:rPr lang="en-US" altLang="ja-JP" dirty="0" smtClean="0"/>
              <a:t>AI</a:t>
            </a:r>
            <a:r>
              <a:rPr lang="ja-JP" altLang="en-US" dirty="0" smtClean="0"/>
              <a:t>、ロボットの行動決定</a:t>
            </a:r>
            <a:endParaRPr lang="en-US" altLang="ja-JP" dirty="0" smtClean="0"/>
          </a:p>
          <a:p>
            <a:pPr lvl="1"/>
            <a:r>
              <a:rPr kumimoji="1" lang="ja-JP" altLang="en-US" dirty="0" smtClean="0"/>
              <a:t>代表的手法</a:t>
            </a:r>
            <a:endParaRPr kumimoji="1" lang="en-US" altLang="ja-JP" dirty="0" smtClean="0"/>
          </a:p>
          <a:p>
            <a:pPr lvl="2"/>
            <a:r>
              <a:rPr lang="ja-JP" altLang="en-US" dirty="0" smtClean="0"/>
              <a:t>動的計画法、（部分観測）マルコフ決定過程、（</a:t>
            </a:r>
            <a:r>
              <a:rPr lang="en-US" altLang="ja-JP" dirty="0" smtClean="0"/>
              <a:t>Deep</a:t>
            </a:r>
            <a:r>
              <a:rPr lang="ja-JP" altLang="en-US" dirty="0" smtClean="0"/>
              <a:t>）</a:t>
            </a:r>
            <a:r>
              <a:rPr lang="en-US" altLang="ja-JP" dirty="0" smtClean="0"/>
              <a:t>Q</a:t>
            </a:r>
            <a:r>
              <a:rPr lang="ja-JP" altLang="en-US" dirty="0" smtClean="0"/>
              <a:t>学習、</a:t>
            </a:r>
            <a:r>
              <a:rPr lang="en-US" altLang="ja-JP" dirty="0" smtClean="0"/>
              <a:t>Temporal-Difference</a:t>
            </a:r>
            <a:r>
              <a:rPr lang="ja-JP" altLang="en-US" dirty="0" smtClean="0"/>
              <a:t>（</a:t>
            </a:r>
            <a:r>
              <a:rPr lang="en-US" altLang="ja-JP" dirty="0" smtClean="0"/>
              <a:t>TD</a:t>
            </a:r>
            <a:r>
              <a:rPr lang="ja-JP" altLang="en-US" dirty="0" smtClean="0"/>
              <a:t>）学習</a:t>
            </a:r>
            <a:endParaRPr kumimoji="1" lang="en-US" altLang="ja-JP" dirty="0" smtClean="0"/>
          </a:p>
          <a:p>
            <a:r>
              <a:rPr lang="ja-JP" altLang="en-US" dirty="0" smtClean="0"/>
              <a:t>異常検知</a:t>
            </a:r>
            <a:endParaRPr lang="en-US" altLang="ja-JP" dirty="0" smtClean="0"/>
          </a:p>
          <a:p>
            <a:pPr lvl="1"/>
            <a:r>
              <a:rPr kumimoji="1" lang="ja-JP" altLang="en-US" dirty="0" smtClean="0"/>
              <a:t>データ集合の中から異常なデータを見つける</a:t>
            </a:r>
            <a:endParaRPr kumimoji="1" lang="en-US" altLang="ja-JP" dirty="0" smtClean="0"/>
          </a:p>
          <a:p>
            <a:pPr lvl="2"/>
            <a:r>
              <a:rPr kumimoji="1" lang="ja-JP" altLang="en-US" dirty="0" smtClean="0"/>
              <a:t>例：機械の故障検知など</a:t>
            </a:r>
            <a:endParaRPr kumimoji="1" lang="en-US" altLang="ja-JP" dirty="0" smtClean="0"/>
          </a:p>
          <a:p>
            <a:pPr lvl="1"/>
            <a:r>
              <a:rPr lang="ja-JP" altLang="en-US" dirty="0" smtClean="0"/>
              <a:t>代表的手法</a:t>
            </a:r>
            <a:endParaRPr lang="en-US" altLang="ja-JP" dirty="0" smtClean="0"/>
          </a:p>
          <a:p>
            <a:pPr lvl="2"/>
            <a:r>
              <a:rPr lang="en-US" altLang="ja-JP" dirty="0" err="1"/>
              <a:t>Mahalanobis</a:t>
            </a:r>
            <a:r>
              <a:rPr lang="en-US" altLang="ja-JP" dirty="0"/>
              <a:t>–Taguchi</a:t>
            </a:r>
            <a:r>
              <a:rPr kumimoji="1" lang="ja-JP" altLang="en-US" dirty="0" smtClean="0"/>
              <a:t>法</a:t>
            </a:r>
            <a:r>
              <a:rPr kumimoji="1" lang="en-US" altLang="ja-JP" dirty="0" smtClean="0"/>
              <a:t>, One-class SVM, Local outlier factor </a:t>
            </a:r>
            <a:r>
              <a:rPr kumimoji="1" lang="ja-JP" altLang="en-US" dirty="0" smtClean="0"/>
              <a:t>など</a:t>
            </a:r>
            <a:endParaRPr lang="en-US" altLang="ja-JP" dirty="0"/>
          </a:p>
          <a:p>
            <a:r>
              <a:rPr kumimoji="1" lang="ja-JP" altLang="en-US" dirty="0" smtClean="0"/>
              <a:t>半教師あり学習</a:t>
            </a:r>
            <a:endParaRPr kumimoji="1" lang="en-US" altLang="ja-JP" dirty="0" smtClean="0"/>
          </a:p>
          <a:p>
            <a:pPr lvl="1"/>
            <a:r>
              <a:rPr lang="ja-JP" altLang="en-US" dirty="0" smtClean="0"/>
              <a:t>データの一部にのみ教師ラベルが付けられた回帰・識別問題</a:t>
            </a:r>
            <a:endParaRPr lang="en-US" altLang="ja-JP" dirty="0" smtClean="0"/>
          </a:p>
          <a:p>
            <a:pPr lvl="2"/>
            <a:r>
              <a:rPr lang="en-US" altLang="ja-JP" dirty="0" smtClean="0"/>
              <a:t>Self-training, Generative </a:t>
            </a:r>
            <a:r>
              <a:rPr lang="en-US" altLang="ja-JP" dirty="0"/>
              <a:t>model</a:t>
            </a:r>
            <a:r>
              <a:rPr lang="ja-JP" altLang="en-US" dirty="0"/>
              <a:t>、</a:t>
            </a:r>
            <a:r>
              <a:rPr lang="en-US" altLang="ja-JP" dirty="0"/>
              <a:t>Graph-Based </a:t>
            </a:r>
            <a:r>
              <a:rPr lang="en-US" altLang="ja-JP" dirty="0" smtClean="0"/>
              <a:t>Algorithm</a:t>
            </a:r>
            <a:r>
              <a:rPr lang="ja-JP" altLang="en-US" dirty="0" smtClean="0"/>
              <a:t>など</a:t>
            </a:r>
            <a:endParaRPr lang="en-US" altLang="ja-JP" dirty="0"/>
          </a:p>
          <a:p>
            <a:r>
              <a:rPr lang="ja-JP" altLang="en-US" dirty="0" smtClean="0"/>
              <a:t>スパースモデリング</a:t>
            </a:r>
            <a:endParaRPr lang="en-US" altLang="ja-JP" dirty="0" smtClean="0"/>
          </a:p>
          <a:p>
            <a:pPr lvl="1"/>
            <a:r>
              <a:rPr lang="ja-JP" altLang="en-US" dirty="0" smtClean="0"/>
              <a:t>超大量（多次元）のデータから本質的に重要な部分だけを取り出してモデル化するための手法</a:t>
            </a:r>
            <a:endParaRPr lang="en-US" altLang="ja-JP" dirty="0" smtClean="0"/>
          </a:p>
          <a:p>
            <a:pPr lvl="2"/>
            <a:r>
              <a:rPr lang="ja-JP" altLang="en-US" dirty="0" smtClean="0"/>
              <a:t>例：</a:t>
            </a:r>
            <a:r>
              <a:rPr lang="en-US" altLang="ja-JP" dirty="0" smtClean="0"/>
              <a:t>MRI</a:t>
            </a:r>
            <a:r>
              <a:rPr lang="ja-JP" altLang="en-US" dirty="0" smtClean="0"/>
              <a:t>画像の短時間描画</a:t>
            </a:r>
            <a:endParaRPr lang="en-US" altLang="ja-JP" dirty="0" smtClean="0"/>
          </a:p>
          <a:p>
            <a:pPr lvl="1"/>
            <a:r>
              <a:rPr lang="ja-JP" altLang="en-US" dirty="0" smtClean="0"/>
              <a:t>代表的手法</a:t>
            </a:r>
            <a:endParaRPr lang="en-US" altLang="ja-JP" dirty="0" smtClean="0"/>
          </a:p>
          <a:p>
            <a:pPr lvl="2"/>
            <a:r>
              <a:rPr lang="en-US" altLang="ja-JP" dirty="0" smtClean="0"/>
              <a:t>Lasso</a:t>
            </a:r>
            <a:r>
              <a:rPr lang="ja-JP" altLang="en-US" dirty="0" smtClean="0"/>
              <a:t>、</a:t>
            </a:r>
            <a:r>
              <a:rPr lang="en-US" altLang="ja-JP" dirty="0" smtClean="0"/>
              <a:t>Ln</a:t>
            </a:r>
            <a:r>
              <a:rPr lang="ja-JP" altLang="en-US" dirty="0" smtClean="0"/>
              <a:t>正則化</a:t>
            </a:r>
            <a:endParaRPr lang="en-US" altLang="ja-JP" dirty="0" smtClean="0"/>
          </a:p>
          <a:p>
            <a:r>
              <a:rPr lang="ja-JP" altLang="en-US" dirty="0" smtClean="0"/>
              <a:t>カーネル法</a:t>
            </a:r>
            <a:endParaRPr lang="en-US" altLang="ja-JP" dirty="0" smtClean="0"/>
          </a:p>
          <a:p>
            <a:pPr lvl="1"/>
            <a:r>
              <a:rPr lang="ja-JP" altLang="en-US" dirty="0" smtClean="0"/>
              <a:t>データを高次元空間に射影し、その空間でモデルを作ることで高い識別性能のモデルを作る手法</a:t>
            </a:r>
            <a:endParaRPr lang="en-US" altLang="ja-JP" dirty="0"/>
          </a:p>
          <a:p>
            <a:pPr lvl="2"/>
            <a:r>
              <a:rPr lang="ja-JP" altLang="en-US" dirty="0" smtClean="0"/>
              <a:t>カーネル</a:t>
            </a:r>
            <a:r>
              <a:rPr lang="en-US" altLang="ja-JP" dirty="0" smtClean="0"/>
              <a:t>SVM</a:t>
            </a:r>
            <a:r>
              <a:rPr lang="ja-JP" altLang="en-US" dirty="0" smtClean="0"/>
              <a:t>、カーネル</a:t>
            </a:r>
            <a:r>
              <a:rPr lang="en-US" altLang="ja-JP" dirty="0" smtClean="0"/>
              <a:t>PCA</a:t>
            </a:r>
            <a:r>
              <a:rPr lang="ja-JP" altLang="en-US" dirty="0" smtClean="0"/>
              <a:t>、カーネル密度推定など</a:t>
            </a:r>
            <a:endParaRPr lang="en-US" altLang="ja-JP" dirty="0" smtClean="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30</a:t>
            </a:fld>
            <a:endParaRPr kumimoji="1" lang="ja-JP" altLang="en-US"/>
          </a:p>
        </p:txBody>
      </p:sp>
    </p:spTree>
    <p:extLst>
      <p:ext uri="{BB962C8B-B14F-4D97-AF65-F5344CB8AC3E}">
        <p14:creationId xmlns:p14="http://schemas.microsoft.com/office/powerpoint/2010/main" val="4623361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タイトル 1"/>
              <p:cNvSpPr>
                <a:spLocks noGrp="1"/>
              </p:cNvSpPr>
              <p:nvPr>
                <p:ph type="title"/>
              </p:nvPr>
            </p:nvSpPr>
            <p:spPr/>
            <p:txBody>
              <a:bodyPr>
                <a:normAutofit/>
              </a:bodyPr>
              <a:lstStyle/>
              <a:p>
                <a14:m>
                  <m:oMath xmlns:m="http://schemas.openxmlformats.org/officeDocument/2006/math">
                    <m:sSub>
                      <m:sSubPr>
                        <m:ctrlPr>
                          <a:rPr lang="en-US" altLang="ja-JP" i="1">
                            <a:latin typeface="Cambria Math" charset="0"/>
                          </a:rPr>
                        </m:ctrlPr>
                      </m:sSubPr>
                      <m:e>
                        <m:r>
                          <a:rPr lang="en-US" altLang="ja-JP" i="1">
                            <a:latin typeface="Cambria Math" charset="0"/>
                            <a:ea typeface="Cambria Math" charset="0"/>
                            <a:cs typeface="Cambria Math" charset="0"/>
                          </a:rPr>
                          <m:t>𝒟</m:t>
                        </m:r>
                      </m:e>
                      <m:sub>
                        <m:r>
                          <a:rPr lang="en-US" altLang="ja-JP" i="1">
                            <a:latin typeface="Cambria Math" charset="0"/>
                          </a:rPr>
                          <m:t>𝑡</m:t>
                        </m:r>
                        <m:r>
                          <a:rPr lang="en-US" altLang="ja-JP" i="1">
                            <a:latin typeface="Cambria Math" charset="0"/>
                          </a:rPr>
                          <m:t>+1</m:t>
                        </m:r>
                      </m:sub>
                    </m:sSub>
                    <m:r>
                      <a:rPr lang="en-US" altLang="ja-JP" i="1">
                        <a:latin typeface="Cambria Math" charset="0"/>
                      </a:rPr>
                      <m:t>(</m:t>
                    </m:r>
                    <m:r>
                      <a:rPr lang="en-US" altLang="ja-JP" i="1">
                        <a:latin typeface="Cambria Math" charset="0"/>
                      </a:rPr>
                      <m:t>𝑖</m:t>
                    </m:r>
                    <m:r>
                      <a:rPr lang="en-US" altLang="ja-JP" i="1">
                        <a:latin typeface="Cambria Math" charset="0"/>
                      </a:rPr>
                      <m:t>)=</m:t>
                    </m:r>
                    <m:f>
                      <m:fPr>
                        <m:ctrlPr>
                          <a:rPr lang="en-US" altLang="ja-JP" i="1">
                            <a:latin typeface="Cambria Math" charset="0"/>
                          </a:rPr>
                        </m:ctrlPr>
                      </m:fPr>
                      <m:num>
                        <m:sSub>
                          <m:sSubPr>
                            <m:ctrlPr>
                              <a:rPr lang="en-US" altLang="ja-JP" i="1">
                                <a:latin typeface="Cambria Math" charset="0"/>
                              </a:rPr>
                            </m:ctrlPr>
                          </m:sSubPr>
                          <m:e>
                            <m:r>
                              <a:rPr lang="en-US" altLang="ja-JP" i="1">
                                <a:latin typeface="Cambria Math" charset="0"/>
                                <a:ea typeface="Cambria Math" charset="0"/>
                                <a:cs typeface="Cambria Math" charset="0"/>
                              </a:rPr>
                              <m:t>𝒟</m:t>
                            </m:r>
                          </m:e>
                          <m:sub>
                            <m:r>
                              <a:rPr lang="en-US" altLang="ja-JP" i="1">
                                <a:latin typeface="Cambria Math" charset="0"/>
                              </a:rPr>
                              <m:t>𝑡</m:t>
                            </m:r>
                          </m:sub>
                        </m:sSub>
                        <m:d>
                          <m:dPr>
                            <m:ctrlPr>
                              <a:rPr lang="en-US" altLang="ja-JP" i="1">
                                <a:latin typeface="Cambria Math" charset="0"/>
                              </a:rPr>
                            </m:ctrlPr>
                          </m:dPr>
                          <m:e>
                            <m:r>
                              <a:rPr lang="en-US" altLang="ja-JP" i="1">
                                <a:latin typeface="Cambria Math" charset="0"/>
                              </a:rPr>
                              <m:t>𝑖</m:t>
                            </m:r>
                          </m:e>
                        </m:d>
                        <m:sSup>
                          <m:sSupPr>
                            <m:ctrlPr>
                              <a:rPr lang="mr-IN" altLang="ja-JP" i="1">
                                <a:latin typeface="Cambria Math" charset="0"/>
                              </a:rPr>
                            </m:ctrlPr>
                          </m:sSupPr>
                          <m:e>
                            <m:r>
                              <a:rPr lang="mr-IN" altLang="ja-JP" i="1">
                                <a:latin typeface="Cambria Math" charset="0"/>
                              </a:rPr>
                              <m:t>𝑒</m:t>
                            </m:r>
                          </m:e>
                          <m:sup>
                            <m:d>
                              <m:dPr>
                                <m:ctrlPr>
                                  <a:rPr lang="en-US" altLang="ja-JP" i="1">
                                    <a:latin typeface="Cambria Math" charset="0"/>
                                  </a:rPr>
                                </m:ctrlPr>
                              </m:dPr>
                              <m:e>
                                <m:r>
                                  <a:rPr lang="en-US" altLang="ja-JP" i="1">
                                    <a:latin typeface="Cambria Math" charset="0"/>
                                  </a:rPr>
                                  <m:t>−</m:t>
                                </m:r>
                                <m:sSub>
                                  <m:sSubPr>
                                    <m:ctrlPr>
                                      <a:rPr lang="en-US" altLang="ja-JP" i="1">
                                        <a:latin typeface="Cambria Math" charset="0"/>
                                      </a:rPr>
                                    </m:ctrlPr>
                                  </m:sSubPr>
                                  <m:e>
                                    <m:r>
                                      <a:rPr lang="en-US" altLang="ja-JP" i="1">
                                        <a:latin typeface="Cambria Math" charset="0"/>
                                        <a:ea typeface="Cambria Math" charset="0"/>
                                        <a:cs typeface="Cambria Math" charset="0"/>
                                      </a:rPr>
                                      <m:t>𝛼</m:t>
                                    </m:r>
                                  </m:e>
                                  <m:sub>
                                    <m:r>
                                      <a:rPr lang="en-US" altLang="ja-JP" i="1">
                                        <a:latin typeface="Cambria Math" charset="0"/>
                                      </a:rPr>
                                      <m:t>𝑖</m:t>
                                    </m:r>
                                  </m:sub>
                                </m:sSub>
                                <m:sSub>
                                  <m:sSubPr>
                                    <m:ctrlPr>
                                      <a:rPr lang="en-US" altLang="ja-JP" i="1">
                                        <a:latin typeface="Cambria Math" charset="0"/>
                                      </a:rPr>
                                    </m:ctrlPr>
                                  </m:sSubPr>
                                  <m:e>
                                    <m:r>
                                      <a:rPr lang="en-US" altLang="ja-JP" i="1">
                                        <a:latin typeface="Cambria Math" charset="0"/>
                                      </a:rPr>
                                      <m:t>𝑦</m:t>
                                    </m:r>
                                  </m:e>
                                  <m:sub>
                                    <m:r>
                                      <a:rPr lang="en-US" altLang="ja-JP" i="1">
                                        <a:latin typeface="Cambria Math" charset="0"/>
                                      </a:rPr>
                                      <m:t>𝑖</m:t>
                                    </m:r>
                                  </m:sub>
                                </m:sSub>
                                <m:sSub>
                                  <m:sSubPr>
                                    <m:ctrlPr>
                                      <a:rPr lang="en-US" altLang="ja-JP" i="1">
                                        <a:latin typeface="Cambria Math" charset="0"/>
                                      </a:rPr>
                                    </m:ctrlPr>
                                  </m:sSubPr>
                                  <m:e>
                                    <m:r>
                                      <a:rPr lang="en-US" altLang="ja-JP" i="1">
                                        <a:latin typeface="Cambria Math" charset="0"/>
                                      </a:rPr>
                                      <m:t>h</m:t>
                                    </m:r>
                                  </m:e>
                                  <m:sub>
                                    <m:r>
                                      <a:rPr lang="en-US" altLang="ja-JP" i="1">
                                        <a:latin typeface="Cambria Math" charset="0"/>
                                        <a:ea typeface="Cambria Math" charset="0"/>
                                        <a:cs typeface="Cambria Math" charset="0"/>
                                      </a:rPr>
                                      <m:t>𝑡</m:t>
                                    </m:r>
                                  </m:sub>
                                </m:sSub>
                                <m:d>
                                  <m:dPr>
                                    <m:ctrlPr>
                                      <a:rPr lang="en-US" altLang="ja-JP" i="1">
                                        <a:latin typeface="Cambria Math" charset="0"/>
                                      </a:rPr>
                                    </m:ctrlPr>
                                  </m:dPr>
                                  <m:e>
                                    <m:sSub>
                                      <m:sSubPr>
                                        <m:ctrlPr>
                                          <a:rPr lang="en-US" altLang="ja-JP" i="1">
                                            <a:latin typeface="Cambria Math" charset="0"/>
                                          </a:rPr>
                                        </m:ctrlPr>
                                      </m:sSubPr>
                                      <m:e>
                                        <m:r>
                                          <a:rPr lang="en-US" altLang="ja-JP" i="1">
                                            <a:latin typeface="Cambria Math" charset="0"/>
                                            <a:ea typeface="Cambria Math" charset="0"/>
                                            <a:cs typeface="Cambria Math" charset="0"/>
                                          </a:rPr>
                                          <m:t>𝑥</m:t>
                                        </m:r>
                                      </m:e>
                                      <m:sub>
                                        <m:r>
                                          <a:rPr lang="en-US" altLang="ja-JP" i="1">
                                            <a:latin typeface="Cambria Math" charset="0"/>
                                          </a:rPr>
                                          <m:t>𝑖</m:t>
                                        </m:r>
                                      </m:sub>
                                    </m:sSub>
                                  </m:e>
                                </m:d>
                              </m:e>
                            </m:d>
                          </m:sup>
                        </m:sSup>
                      </m:num>
                      <m:den>
                        <m:r>
                          <a:rPr lang="en-US" altLang="ja-JP" i="1">
                            <a:latin typeface="Cambria Math" charset="0"/>
                          </a:rPr>
                          <m:t>𝑍</m:t>
                        </m:r>
                      </m:den>
                    </m:f>
                  </m:oMath>
                </a14:m>
                <a:r>
                  <a:rPr kumimoji="1" lang="en-US" altLang="ja-JP" dirty="0" smtClean="0"/>
                  <a:t> </a:t>
                </a:r>
                <a:r>
                  <a:rPr kumimoji="1" lang="ja-JP" altLang="en-US" dirty="0" smtClean="0"/>
                  <a:t>の導出</a:t>
                </a:r>
                <a:endParaRPr kumimoji="1" lang="ja-JP" altLang="en-US" dirty="0"/>
              </a:p>
            </p:txBody>
          </p:sp>
        </mc:Choice>
        <mc:Fallback>
          <p:sp>
            <p:nvSpPr>
              <p:cNvPr id="2" name="タイトル 1"/>
              <p:cNvSpPr>
                <a:spLocks noGrp="1" noRot="1" noChangeAspect="1" noMove="1" noResize="1" noEditPoints="1" noAdjustHandles="1" noChangeArrowheads="1" noChangeShapeType="1" noTextEdit="1"/>
              </p:cNvSpPr>
              <p:nvPr>
                <p:ph type="title"/>
              </p:nvPr>
            </p:nvSpPr>
            <p:spPr>
              <a:blipFill rotWithShape="0">
                <a:blip r:embed="rId2"/>
                <a:stretch>
                  <a:fillRect r="-725" b="-461"/>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544286" y="1605281"/>
                <a:ext cx="8763000" cy="4471352"/>
              </a:xfrm>
            </p:spPr>
            <p:txBody>
              <a:bodyPr>
                <a:normAutofit/>
              </a:bodyPr>
              <a:lstStyle/>
              <a:p>
                <a14:m>
                  <m:oMath xmlns:m="http://schemas.openxmlformats.org/officeDocument/2006/math">
                    <m:sSub>
                      <m:sSubPr>
                        <m:ctrlPr>
                          <a:rPr lang="en-US" altLang="ja-JP" i="1" smtClean="0">
                            <a:latin typeface="Cambria Math" charset="0"/>
                          </a:rPr>
                        </m:ctrlPr>
                      </m:sSubPr>
                      <m:e>
                        <m:r>
                          <a:rPr lang="en-US" altLang="ja-JP" i="1">
                            <a:latin typeface="Cambria Math" charset="0"/>
                          </a:rPr>
                          <m:t>𝑦</m:t>
                        </m:r>
                      </m:e>
                      <m:sub>
                        <m:r>
                          <a:rPr lang="en-US" altLang="ja-JP" i="1">
                            <a:latin typeface="Cambria Math" charset="0"/>
                          </a:rPr>
                          <m:t>𝑖</m:t>
                        </m:r>
                      </m:sub>
                    </m:sSub>
                    <m:sSub>
                      <m:sSubPr>
                        <m:ctrlPr>
                          <a:rPr lang="en-US" altLang="ja-JP" i="1">
                            <a:latin typeface="Cambria Math" charset="0"/>
                          </a:rPr>
                        </m:ctrlPr>
                      </m:sSubPr>
                      <m:e>
                        <m:r>
                          <a:rPr lang="en-US" altLang="ja-JP" i="1">
                            <a:latin typeface="Cambria Math" charset="0"/>
                          </a:rPr>
                          <m:t>h</m:t>
                        </m:r>
                      </m:e>
                      <m:sub>
                        <m:r>
                          <a:rPr lang="en-US" altLang="ja-JP" i="1">
                            <a:latin typeface="Cambria Math" charset="0"/>
                            <a:ea typeface="Cambria Math" charset="0"/>
                            <a:cs typeface="Cambria Math" charset="0"/>
                          </a:rPr>
                          <m:t>𝑡</m:t>
                        </m:r>
                      </m:sub>
                    </m:sSub>
                    <m:d>
                      <m:dPr>
                        <m:ctrlPr>
                          <a:rPr lang="en-US" altLang="ja-JP" i="1">
                            <a:latin typeface="Cambria Math" charset="0"/>
                          </a:rPr>
                        </m:ctrlPr>
                      </m:dPr>
                      <m:e>
                        <m:sSub>
                          <m:sSubPr>
                            <m:ctrlPr>
                              <a:rPr lang="en-US" altLang="ja-JP" i="1">
                                <a:latin typeface="Cambria Math" charset="0"/>
                              </a:rPr>
                            </m:ctrlPr>
                          </m:sSubPr>
                          <m:e>
                            <m:r>
                              <a:rPr lang="en-US" altLang="ja-JP" i="1">
                                <a:latin typeface="Cambria Math" charset="0"/>
                                <a:ea typeface="Cambria Math" charset="0"/>
                                <a:cs typeface="Cambria Math" charset="0"/>
                              </a:rPr>
                              <m:t>𝑥</m:t>
                            </m:r>
                          </m:e>
                          <m:sub>
                            <m:r>
                              <a:rPr lang="en-US" altLang="ja-JP" i="1">
                                <a:latin typeface="Cambria Math" charset="0"/>
                              </a:rPr>
                              <m:t>𝑖</m:t>
                            </m:r>
                          </m:sub>
                        </m:sSub>
                      </m:e>
                    </m:d>
                  </m:oMath>
                </a14:m>
                <a:r>
                  <a:rPr lang="en-US" altLang="ja-JP" dirty="0" smtClean="0"/>
                  <a:t> </a:t>
                </a:r>
                <a:r>
                  <a:rPr lang="ja-JP" altLang="en-US" dirty="0" smtClean="0"/>
                  <a:t>をクラス分類マージンとすると、</a:t>
                </a:r>
                <a:r>
                  <a:rPr lang="en-US" altLang="ja-JP" dirty="0" smtClean="0"/>
                  <a:t/>
                </a:r>
                <a:br>
                  <a:rPr lang="en-US" altLang="ja-JP" dirty="0" smtClean="0"/>
                </a:br>
                <a:r>
                  <a:rPr lang="en-US" altLang="ja-JP" dirty="0" err="1" smtClean="0"/>
                  <a:t>AdaBoost</a:t>
                </a:r>
                <a:r>
                  <a:rPr lang="ja-JP" altLang="en-US" dirty="0" smtClean="0"/>
                  <a:t>では仮説</a:t>
                </a:r>
                <a:r>
                  <a:rPr lang="en-US" altLang="ja-JP" dirty="0" smtClean="0"/>
                  <a:t> h </a:t>
                </a:r>
                <a:r>
                  <a:rPr lang="ja-JP" altLang="en-US" dirty="0" smtClean="0"/>
                  <a:t>の以下の損失を最小化する</a:t>
                </a:r>
                <a:r>
                  <a:rPr lang="en-US" altLang="ja-JP" dirty="0"/>
                  <a:t/>
                </a:r>
                <a:br>
                  <a:rPr lang="en-US" altLang="ja-JP" dirty="0"/>
                </a:br>
                <a14:m>
                  <m:oMath xmlns:m="http://schemas.openxmlformats.org/officeDocument/2006/math">
                    <m:r>
                      <m:rPr>
                        <m:sty m:val="p"/>
                      </m:rPr>
                      <a:rPr lang="en-US" altLang="ja-JP" b="0" i="0" smtClean="0">
                        <a:latin typeface="Cambria Math" charset="0"/>
                      </a:rPr>
                      <m:t>loss</m:t>
                    </m:r>
                    <m:d>
                      <m:dPr>
                        <m:ctrlPr>
                          <a:rPr lang="en-US" altLang="ja-JP" b="0" i="1" smtClean="0">
                            <a:latin typeface="Cambria Math" charset="0"/>
                          </a:rPr>
                        </m:ctrlPr>
                      </m:dPr>
                      <m:e>
                        <m:r>
                          <a:rPr lang="en-US" altLang="ja-JP" b="0" i="1" smtClean="0">
                            <a:latin typeface="Cambria Math" charset="0"/>
                          </a:rPr>
                          <m:t>h</m:t>
                        </m:r>
                      </m:e>
                    </m:d>
                    <m:r>
                      <a:rPr lang="en-US" altLang="ja-JP" b="0" i="1" smtClean="0">
                        <a:latin typeface="Cambria Math" charset="0"/>
                      </a:rPr>
                      <m:t>=</m:t>
                    </m:r>
                    <m:sSub>
                      <m:sSubPr>
                        <m:ctrlPr>
                          <a:rPr lang="en-US" altLang="ja-JP" i="1">
                            <a:latin typeface="Cambria Math" charset="0"/>
                          </a:rPr>
                        </m:ctrlPr>
                      </m:sSubPr>
                      <m:e>
                        <m:r>
                          <a:rPr lang="en-US" altLang="ja-JP" i="1">
                            <a:latin typeface="Cambria Math" charset="0"/>
                            <a:ea typeface="Cambria Math" charset="0"/>
                            <a:cs typeface="Cambria Math" charset="0"/>
                          </a:rPr>
                          <m:t>𝔼</m:t>
                        </m:r>
                      </m:e>
                      <m:sub>
                        <m:r>
                          <a:rPr lang="en-US" altLang="ja-JP" b="0" i="1" smtClean="0">
                            <a:latin typeface="Cambria Math" charset="0"/>
                          </a:rPr>
                          <m:t>𝑥</m:t>
                        </m:r>
                        <m:r>
                          <a:rPr lang="en-US" altLang="ja-JP" b="0" i="1" smtClean="0">
                            <a:latin typeface="Cambria Math" charset="0"/>
                          </a:rPr>
                          <m:t>~</m:t>
                        </m:r>
                        <m:r>
                          <a:rPr lang="en-US" altLang="ja-JP" i="1">
                            <a:latin typeface="Cambria Math" charset="0"/>
                            <a:ea typeface="Cambria Math" charset="0"/>
                            <a:cs typeface="Cambria Math" charset="0"/>
                          </a:rPr>
                          <m:t>𝒟</m:t>
                        </m:r>
                        <m:r>
                          <a:rPr lang="en-US" altLang="ja-JP" b="0" i="1" smtClean="0">
                            <a:latin typeface="Cambria Math" charset="0"/>
                            <a:ea typeface="Cambria Math" charset="0"/>
                            <a:cs typeface="Cambria Math" charset="0"/>
                          </a:rPr>
                          <m:t>,</m:t>
                        </m:r>
                        <m:r>
                          <a:rPr lang="en-US" altLang="ja-JP" b="0" i="1" smtClean="0">
                            <a:latin typeface="Cambria Math" charset="0"/>
                            <a:ea typeface="Cambria Math" charset="0"/>
                            <a:cs typeface="Cambria Math" charset="0"/>
                          </a:rPr>
                          <m:t>𝑦</m:t>
                        </m:r>
                      </m:sub>
                    </m:sSub>
                    <m:d>
                      <m:dPr>
                        <m:begChr m:val="["/>
                        <m:endChr m:val="]"/>
                        <m:ctrlPr>
                          <a:rPr lang="mr-IN" altLang="ja-JP" i="1">
                            <a:latin typeface="Cambria Math" charset="0"/>
                          </a:rPr>
                        </m:ctrlPr>
                      </m:dPr>
                      <m:e>
                        <m:sSup>
                          <m:sSupPr>
                            <m:ctrlPr>
                              <a:rPr lang="en-US" altLang="ja-JP" i="1">
                                <a:latin typeface="Cambria Math" charset="0"/>
                              </a:rPr>
                            </m:ctrlPr>
                          </m:sSupPr>
                          <m:e>
                            <m:r>
                              <a:rPr lang="en-US" altLang="ja-JP" i="1">
                                <a:latin typeface="Cambria Math" charset="0"/>
                              </a:rPr>
                              <m:t>𝑒</m:t>
                            </m:r>
                          </m:e>
                          <m:sup>
                            <m:r>
                              <a:rPr lang="en-US" altLang="ja-JP" i="1">
                                <a:latin typeface="Cambria Math" charset="0"/>
                              </a:rPr>
                              <m:t>−</m:t>
                            </m:r>
                            <m:r>
                              <a:rPr lang="en-US" altLang="ja-JP" i="1">
                                <a:latin typeface="Cambria Math" charset="0"/>
                              </a:rPr>
                              <m:t>𝑦h</m:t>
                            </m:r>
                            <m:d>
                              <m:dPr>
                                <m:ctrlPr>
                                  <a:rPr lang="en-US" altLang="ja-JP" i="1">
                                    <a:latin typeface="Cambria Math" charset="0"/>
                                  </a:rPr>
                                </m:ctrlPr>
                              </m:dPr>
                              <m:e>
                                <m:r>
                                  <a:rPr lang="en-US" altLang="ja-JP" i="1">
                                    <a:latin typeface="Cambria Math" charset="0"/>
                                  </a:rPr>
                                  <m:t>𝑥</m:t>
                                </m:r>
                              </m:e>
                            </m:d>
                          </m:sup>
                        </m:sSup>
                      </m:e>
                    </m:d>
                  </m:oMath>
                </a14:m>
                <a:endParaRPr kumimoji="1" lang="en-US" altLang="ja-JP" dirty="0" smtClean="0"/>
              </a:p>
              <a:p>
                <a:endParaRPr lang="en-US" altLang="ja-JP" dirty="0"/>
              </a:p>
              <a:p>
                <a:r>
                  <a:rPr kumimoji="1" lang="ja-JP" altLang="en-US" dirty="0" smtClean="0"/>
                  <a:t>あるステップ</a:t>
                </a:r>
                <a:r>
                  <a:rPr kumimoji="1" lang="en-US" altLang="ja-JP" dirty="0" smtClean="0"/>
                  <a:t>t</a:t>
                </a:r>
                <a:r>
                  <a:rPr kumimoji="1" lang="ja-JP" altLang="en-US" dirty="0" smtClean="0"/>
                  <a:t>の仮説を考える</a:t>
                </a:r>
                <a:r>
                  <a:rPr lang="en-US" altLang="ja-JP" dirty="0"/>
                  <a:t/>
                </a:r>
                <a:br>
                  <a:rPr lang="en-US" altLang="ja-JP" dirty="0"/>
                </a:br>
                <a14:m>
                  <m:oMath xmlns:m="http://schemas.openxmlformats.org/officeDocument/2006/math">
                    <m:r>
                      <m:rPr>
                        <m:sty m:val="p"/>
                      </m:rPr>
                      <a:rPr lang="en-US" altLang="ja-JP" b="0" i="0" smtClean="0">
                        <a:latin typeface="Cambria Math" charset="0"/>
                      </a:rPr>
                      <m:t>l</m:t>
                    </m:r>
                    <m:r>
                      <m:rPr>
                        <m:sty m:val="p"/>
                      </m:rPr>
                      <a:rPr lang="en-US" altLang="ja-JP">
                        <a:latin typeface="Cambria Math" charset="0"/>
                      </a:rPr>
                      <m:t>oss</m:t>
                    </m:r>
                    <m:d>
                      <m:dPr>
                        <m:ctrlPr>
                          <a:rPr lang="en-US" altLang="ja-JP" i="1">
                            <a:latin typeface="Cambria Math" charset="0"/>
                          </a:rPr>
                        </m:ctrlPr>
                      </m:dPr>
                      <m:e>
                        <m:r>
                          <a:rPr lang="en-US" altLang="ja-JP" b="0" i="1" smtClean="0">
                            <a:latin typeface="Cambria Math" charset="0"/>
                          </a:rPr>
                          <m:t>𝐻</m:t>
                        </m:r>
                        <m:r>
                          <a:rPr lang="en-US" altLang="ja-JP" b="0" i="1" smtClean="0">
                            <a:latin typeface="Cambria Math" charset="0"/>
                          </a:rPr>
                          <m:t>+</m:t>
                        </m:r>
                        <m:r>
                          <a:rPr lang="en-US" altLang="ja-JP" b="0" i="1" smtClean="0">
                            <a:latin typeface="Cambria Math" charset="0"/>
                            <a:ea typeface="Cambria Math" charset="0"/>
                            <a:cs typeface="Cambria Math" charset="0"/>
                          </a:rPr>
                          <m:t>𝛼</m:t>
                        </m:r>
                        <m:r>
                          <a:rPr lang="en-US" altLang="ja-JP" b="0" i="1" smtClean="0">
                            <a:latin typeface="Cambria Math" charset="0"/>
                            <a:ea typeface="Cambria Math" charset="0"/>
                            <a:cs typeface="Cambria Math" charset="0"/>
                          </a:rPr>
                          <m:t>h</m:t>
                        </m:r>
                      </m:e>
                    </m:d>
                    <m:r>
                      <a:rPr lang="en-US" altLang="ja-JP" i="1">
                        <a:latin typeface="Cambria Math" charset="0"/>
                      </a:rPr>
                      <m:t>=</m:t>
                    </m:r>
                    <m:sSub>
                      <m:sSubPr>
                        <m:ctrlPr>
                          <a:rPr lang="en-US" altLang="ja-JP" i="1">
                            <a:latin typeface="Cambria Math" charset="0"/>
                          </a:rPr>
                        </m:ctrlPr>
                      </m:sSubPr>
                      <m:e>
                        <m:r>
                          <a:rPr lang="en-US" altLang="ja-JP" i="1">
                            <a:latin typeface="Cambria Math" charset="0"/>
                            <a:ea typeface="Cambria Math" charset="0"/>
                            <a:cs typeface="Cambria Math" charset="0"/>
                          </a:rPr>
                          <m:t>𝔼</m:t>
                        </m:r>
                      </m:e>
                      <m:sub>
                        <m:r>
                          <a:rPr lang="en-US" altLang="ja-JP" i="1">
                            <a:latin typeface="Cambria Math" charset="0"/>
                          </a:rPr>
                          <m:t>𝑥</m:t>
                        </m:r>
                        <m:r>
                          <a:rPr lang="en-US" altLang="ja-JP" i="1">
                            <a:latin typeface="Cambria Math" charset="0"/>
                          </a:rPr>
                          <m:t>~</m:t>
                        </m:r>
                        <m:r>
                          <a:rPr lang="en-US" altLang="ja-JP" i="1">
                            <a:latin typeface="Cambria Math" charset="0"/>
                            <a:ea typeface="Cambria Math" charset="0"/>
                            <a:cs typeface="Cambria Math" charset="0"/>
                          </a:rPr>
                          <m:t>𝒟</m:t>
                        </m:r>
                        <m:r>
                          <a:rPr lang="en-US" altLang="ja-JP" i="1">
                            <a:latin typeface="Cambria Math" charset="0"/>
                            <a:ea typeface="Cambria Math" charset="0"/>
                            <a:cs typeface="Cambria Math" charset="0"/>
                          </a:rPr>
                          <m:t>,</m:t>
                        </m:r>
                        <m:r>
                          <a:rPr lang="en-US" altLang="ja-JP" i="1">
                            <a:latin typeface="Cambria Math" charset="0"/>
                            <a:ea typeface="Cambria Math" charset="0"/>
                            <a:cs typeface="Cambria Math" charset="0"/>
                          </a:rPr>
                          <m:t>𝑦</m:t>
                        </m:r>
                      </m:sub>
                    </m:sSub>
                    <m:d>
                      <m:dPr>
                        <m:begChr m:val="["/>
                        <m:endChr m:val="]"/>
                        <m:ctrlPr>
                          <a:rPr lang="mr-IN" altLang="ja-JP" i="1">
                            <a:latin typeface="Cambria Math" charset="0"/>
                          </a:rPr>
                        </m:ctrlPr>
                      </m:dPr>
                      <m:e>
                        <m:sSup>
                          <m:sSupPr>
                            <m:ctrlPr>
                              <a:rPr lang="en-US" altLang="ja-JP" i="1">
                                <a:latin typeface="Cambria Math" charset="0"/>
                              </a:rPr>
                            </m:ctrlPr>
                          </m:sSupPr>
                          <m:e>
                            <m:r>
                              <a:rPr lang="en-US" altLang="ja-JP" i="1">
                                <a:latin typeface="Cambria Math" charset="0"/>
                              </a:rPr>
                              <m:t>𝑒</m:t>
                            </m:r>
                          </m:e>
                          <m:sup>
                            <m:r>
                              <a:rPr lang="en-US" altLang="ja-JP" i="1">
                                <a:latin typeface="Cambria Math" charset="0"/>
                              </a:rPr>
                              <m:t>−</m:t>
                            </m:r>
                            <m:r>
                              <a:rPr lang="en-US" altLang="ja-JP" i="1" smtClean="0">
                                <a:latin typeface="Cambria Math" charset="0"/>
                              </a:rPr>
                              <m:t>𝑦</m:t>
                            </m:r>
                            <m:r>
                              <a:rPr lang="en-US" altLang="ja-JP" b="0" i="1" smtClean="0">
                                <a:latin typeface="Cambria Math" charset="0"/>
                              </a:rPr>
                              <m:t>𝐻</m:t>
                            </m:r>
                            <m:d>
                              <m:dPr>
                                <m:ctrlPr>
                                  <a:rPr lang="en-US" altLang="ja-JP" i="1">
                                    <a:latin typeface="Cambria Math" charset="0"/>
                                  </a:rPr>
                                </m:ctrlPr>
                              </m:dPr>
                              <m:e>
                                <m:r>
                                  <a:rPr lang="en-US" altLang="ja-JP" i="1">
                                    <a:latin typeface="Cambria Math" charset="0"/>
                                  </a:rPr>
                                  <m:t>𝑥</m:t>
                                </m:r>
                              </m:e>
                            </m:d>
                            <m:r>
                              <a:rPr lang="en-US" altLang="ja-JP" b="0" i="1" smtClean="0">
                                <a:latin typeface="Cambria Math" charset="0"/>
                              </a:rPr>
                              <m:t>+</m:t>
                            </m:r>
                            <m:r>
                              <a:rPr lang="en-US" altLang="ja-JP" i="1">
                                <a:latin typeface="Cambria Math" charset="0"/>
                                <a:ea typeface="Cambria Math" charset="0"/>
                                <a:cs typeface="Cambria Math" charset="0"/>
                              </a:rPr>
                              <m:t>𝛼</m:t>
                            </m:r>
                            <m:r>
                              <a:rPr lang="en-US" altLang="ja-JP" b="0" i="1" smtClean="0">
                                <a:latin typeface="Cambria Math" charset="0"/>
                                <a:ea typeface="Cambria Math" charset="0"/>
                                <a:cs typeface="Cambria Math" charset="0"/>
                              </a:rPr>
                              <m:t>h</m:t>
                            </m:r>
                            <m:r>
                              <a:rPr lang="en-US" altLang="ja-JP" b="0" i="1" smtClean="0">
                                <a:latin typeface="Cambria Math" charset="0"/>
                                <a:ea typeface="Cambria Math" charset="0"/>
                                <a:cs typeface="Cambria Math" charset="0"/>
                              </a:rPr>
                              <m:t>(</m:t>
                            </m:r>
                            <m:r>
                              <a:rPr lang="en-US" altLang="ja-JP" b="0" i="1" smtClean="0">
                                <a:latin typeface="Cambria Math" charset="0"/>
                                <a:ea typeface="Cambria Math" charset="0"/>
                                <a:cs typeface="Cambria Math" charset="0"/>
                              </a:rPr>
                              <m:t>𝑥</m:t>
                            </m:r>
                            <m:r>
                              <a:rPr lang="en-US" altLang="ja-JP" b="0" i="1" smtClean="0">
                                <a:latin typeface="Cambria Math" charset="0"/>
                                <a:ea typeface="Cambria Math" charset="0"/>
                                <a:cs typeface="Cambria Math" charset="0"/>
                              </a:rPr>
                              <m:t>)</m:t>
                            </m:r>
                          </m:sup>
                        </m:sSup>
                      </m:e>
                    </m:d>
                  </m:oMath>
                </a14:m>
                <a:endParaRPr kumimoji="1" lang="en-US" altLang="ja-JP" dirty="0" smtClean="0"/>
              </a:p>
              <a:p>
                <a:r>
                  <a:rPr lang="en-US" altLang="ja-JP" dirty="0" smtClean="0"/>
                  <a:t>2</a:t>
                </a:r>
                <a:r>
                  <a:rPr lang="ja-JP" altLang="en-US" dirty="0" smtClean="0"/>
                  <a:t>クラス分類</a:t>
                </a:r>
                <a:r>
                  <a:rPr lang="en-US" altLang="ja-JP" dirty="0" smtClean="0"/>
                  <a:t> y={-1,1}</a:t>
                </a:r>
                <a:r>
                  <a:rPr lang="ja-JP" altLang="en-US" dirty="0" smtClean="0"/>
                  <a:t>を考えると</a:t>
                </a:r>
                <a:r>
                  <a:rPr lang="en-US" altLang="ja-JP" dirty="0"/>
                  <a:t/>
                </a:r>
                <a:br>
                  <a:rPr lang="en-US" altLang="ja-JP" dirty="0"/>
                </a:br>
                <a14:m>
                  <m:oMath xmlns:m="http://schemas.openxmlformats.org/officeDocument/2006/math">
                    <m:r>
                      <m:rPr>
                        <m:sty m:val="p"/>
                      </m:rPr>
                      <a:rPr lang="en-US" altLang="ja-JP" dirty="0">
                        <a:latin typeface="Cambria Math" charset="0"/>
                      </a:rPr>
                      <m:t>E</m:t>
                    </m:r>
                    <m:r>
                      <a:rPr lang="en-US" altLang="ja-JP" i="1">
                        <a:latin typeface="Cambria Math" charset="0"/>
                      </a:rPr>
                      <m:t>=</m:t>
                    </m:r>
                    <m:sSup>
                      <m:sSupPr>
                        <m:ctrlPr>
                          <a:rPr lang="en-US" altLang="ja-JP" i="1">
                            <a:latin typeface="Cambria Math" charset="0"/>
                          </a:rPr>
                        </m:ctrlPr>
                      </m:sSupPr>
                      <m:e>
                        <m:r>
                          <a:rPr lang="en-US" altLang="ja-JP" i="1">
                            <a:latin typeface="Cambria Math" charset="0"/>
                          </a:rPr>
                          <m:t>𝑒</m:t>
                        </m:r>
                      </m:e>
                      <m:sup>
                        <m:r>
                          <a:rPr lang="en-US" altLang="ja-JP" b="0" i="1" smtClean="0">
                            <a:latin typeface="Cambria Math" charset="0"/>
                            <a:ea typeface="Cambria Math" charset="0"/>
                            <a:cs typeface="Cambria Math" charset="0"/>
                          </a:rPr>
                          <m:t>−</m:t>
                        </m:r>
                        <m:r>
                          <a:rPr lang="en-US" altLang="ja-JP" b="0" i="1" smtClean="0">
                            <a:latin typeface="Cambria Math" charset="0"/>
                            <a:ea typeface="Cambria Math" charset="0"/>
                            <a:cs typeface="Cambria Math" charset="0"/>
                          </a:rPr>
                          <m:t>𝑦𝐻</m:t>
                        </m:r>
                        <m:r>
                          <a:rPr lang="en-US" altLang="ja-JP" b="0" i="1" smtClean="0">
                            <a:latin typeface="Cambria Math" charset="0"/>
                            <a:ea typeface="Cambria Math" charset="0"/>
                            <a:cs typeface="Cambria Math" charset="0"/>
                          </a:rPr>
                          <m:t>(</m:t>
                        </m:r>
                        <m:r>
                          <a:rPr lang="en-US" altLang="ja-JP" b="0" i="1" smtClean="0">
                            <a:latin typeface="Cambria Math" charset="0"/>
                            <a:ea typeface="Cambria Math" charset="0"/>
                            <a:cs typeface="Cambria Math" charset="0"/>
                          </a:rPr>
                          <m:t>𝑥</m:t>
                        </m:r>
                        <m:r>
                          <a:rPr lang="en-US" altLang="ja-JP" b="0" i="1" smtClean="0">
                            <a:latin typeface="Cambria Math" charset="0"/>
                            <a:ea typeface="Cambria Math" charset="0"/>
                            <a:cs typeface="Cambria Math" charset="0"/>
                          </a:rPr>
                          <m:t>)</m:t>
                        </m:r>
                      </m:sup>
                    </m:sSup>
                    <m:d>
                      <m:dPr>
                        <m:ctrlPr>
                          <a:rPr lang="mr-IN" altLang="ja-JP" i="1" smtClean="0">
                            <a:latin typeface="Cambria Math" charset="0"/>
                          </a:rPr>
                        </m:ctrlPr>
                      </m:dPr>
                      <m:e>
                        <m:sSup>
                          <m:sSupPr>
                            <m:ctrlPr>
                              <a:rPr lang="en-US" altLang="ja-JP" i="1">
                                <a:latin typeface="Cambria Math" charset="0"/>
                              </a:rPr>
                            </m:ctrlPr>
                          </m:sSupPr>
                          <m:e>
                            <m:r>
                              <a:rPr lang="en-US" altLang="ja-JP" i="1">
                                <a:latin typeface="Cambria Math" charset="0"/>
                              </a:rPr>
                              <m:t>𝑒</m:t>
                            </m:r>
                          </m:e>
                          <m:sup>
                            <m:r>
                              <a:rPr lang="en-US" altLang="ja-JP" i="1">
                                <a:latin typeface="Cambria Math" charset="0"/>
                                <a:ea typeface="Cambria Math" charset="0"/>
                                <a:cs typeface="Cambria Math" charset="0"/>
                              </a:rPr>
                              <m:t>𝛼</m:t>
                            </m:r>
                          </m:sup>
                        </m:sSup>
                        <m:r>
                          <a:rPr lang="en-US" altLang="ja-JP" i="1">
                            <a:latin typeface="Cambria Math" charset="0"/>
                            <a:ea typeface="Cambria Math" charset="0"/>
                            <a:cs typeface="Cambria Math" charset="0"/>
                          </a:rPr>
                          <m:t>𝑃</m:t>
                        </m:r>
                        <m:d>
                          <m:dPr>
                            <m:ctrlPr>
                              <a:rPr lang="en-US" altLang="ja-JP" i="1">
                                <a:latin typeface="Cambria Math" charset="0"/>
                                <a:ea typeface="Cambria Math" charset="0"/>
                                <a:cs typeface="Cambria Math" charset="0"/>
                              </a:rPr>
                            </m:ctrlPr>
                          </m:dPr>
                          <m:e>
                            <m:r>
                              <a:rPr lang="en-US" altLang="ja-JP" i="1">
                                <a:latin typeface="Cambria Math" charset="0"/>
                                <a:ea typeface="Cambria Math" charset="0"/>
                                <a:cs typeface="Cambria Math" charset="0"/>
                              </a:rPr>
                              <m:t>𝑦</m:t>
                            </m:r>
                            <m:r>
                              <a:rPr lang="en-US" altLang="ja-JP" i="1">
                                <a:latin typeface="Cambria Math" charset="0"/>
                                <a:ea typeface="Cambria Math" charset="0"/>
                                <a:cs typeface="Cambria Math" charset="0"/>
                              </a:rPr>
                              <m:t>=</m:t>
                            </m:r>
                            <m:r>
                              <a:rPr lang="en-US" altLang="ja-JP" i="1">
                                <a:latin typeface="Cambria Math" charset="0"/>
                                <a:ea typeface="Cambria Math" charset="0"/>
                                <a:cs typeface="Cambria Math" charset="0"/>
                              </a:rPr>
                              <m:t>h</m:t>
                            </m:r>
                            <m:d>
                              <m:dPr>
                                <m:ctrlPr>
                                  <a:rPr lang="en-US" altLang="ja-JP" i="1">
                                    <a:latin typeface="Cambria Math" charset="0"/>
                                    <a:ea typeface="Cambria Math" charset="0"/>
                                    <a:cs typeface="Cambria Math" charset="0"/>
                                  </a:rPr>
                                </m:ctrlPr>
                              </m:dPr>
                              <m:e>
                                <m:r>
                                  <a:rPr lang="en-US" altLang="ja-JP" i="1">
                                    <a:latin typeface="Cambria Math" charset="0"/>
                                    <a:ea typeface="Cambria Math" charset="0"/>
                                    <a:cs typeface="Cambria Math" charset="0"/>
                                  </a:rPr>
                                  <m:t>𝑥</m:t>
                                </m:r>
                              </m:e>
                            </m:d>
                          </m:e>
                        </m:d>
                        <m:r>
                          <a:rPr lang="en-US" altLang="ja-JP" i="1">
                            <a:latin typeface="Cambria Math" charset="0"/>
                            <a:ea typeface="Cambria Math" charset="0"/>
                            <a:cs typeface="Cambria Math" charset="0"/>
                          </a:rPr>
                          <m:t>+</m:t>
                        </m:r>
                        <m:sSup>
                          <m:sSupPr>
                            <m:ctrlPr>
                              <a:rPr lang="en-US" altLang="ja-JP" i="1">
                                <a:latin typeface="Cambria Math" charset="0"/>
                              </a:rPr>
                            </m:ctrlPr>
                          </m:sSupPr>
                          <m:e>
                            <m:r>
                              <a:rPr lang="en-US" altLang="ja-JP" i="1">
                                <a:latin typeface="Cambria Math" charset="0"/>
                              </a:rPr>
                              <m:t>𝑒</m:t>
                            </m:r>
                          </m:e>
                          <m:sup>
                            <m:r>
                              <a:rPr lang="en-US" altLang="ja-JP" i="1">
                                <a:latin typeface="Cambria Math" charset="0"/>
                                <a:ea typeface="Cambria Math" charset="0"/>
                                <a:cs typeface="Cambria Math" charset="0"/>
                              </a:rPr>
                              <m:t>𝛼</m:t>
                            </m:r>
                          </m:sup>
                        </m:sSup>
                        <m:r>
                          <a:rPr lang="en-US" altLang="ja-JP" i="1">
                            <a:latin typeface="Cambria Math" charset="0"/>
                            <a:ea typeface="Cambria Math" charset="0"/>
                            <a:cs typeface="Cambria Math" charset="0"/>
                          </a:rPr>
                          <m:t>𝑃</m:t>
                        </m:r>
                        <m:d>
                          <m:dPr>
                            <m:ctrlPr>
                              <a:rPr lang="en-US" altLang="ja-JP" i="1">
                                <a:latin typeface="Cambria Math" charset="0"/>
                                <a:ea typeface="Cambria Math" charset="0"/>
                                <a:cs typeface="Cambria Math" charset="0"/>
                              </a:rPr>
                            </m:ctrlPr>
                          </m:dPr>
                          <m:e>
                            <m:r>
                              <a:rPr lang="en-US" altLang="ja-JP" i="1">
                                <a:latin typeface="Cambria Math" charset="0"/>
                                <a:ea typeface="Cambria Math" charset="0"/>
                                <a:cs typeface="Cambria Math" charset="0"/>
                              </a:rPr>
                              <m:t>𝑦</m:t>
                            </m:r>
                            <m:r>
                              <a:rPr lang="en-US" altLang="ja-JP" i="1">
                                <a:latin typeface="Cambria Math" charset="0"/>
                                <a:ea typeface="Cambria Math" charset="0"/>
                                <a:cs typeface="Cambria Math" charset="0"/>
                              </a:rPr>
                              <m:t>≠</m:t>
                            </m:r>
                            <m:r>
                              <a:rPr lang="en-US" altLang="ja-JP" i="1">
                                <a:latin typeface="Cambria Math" charset="0"/>
                                <a:ea typeface="Cambria Math" charset="0"/>
                                <a:cs typeface="Cambria Math" charset="0"/>
                              </a:rPr>
                              <m:t>h</m:t>
                            </m:r>
                            <m:d>
                              <m:dPr>
                                <m:ctrlPr>
                                  <a:rPr lang="en-US" altLang="ja-JP" i="1">
                                    <a:latin typeface="Cambria Math" charset="0"/>
                                    <a:ea typeface="Cambria Math" charset="0"/>
                                    <a:cs typeface="Cambria Math" charset="0"/>
                                  </a:rPr>
                                </m:ctrlPr>
                              </m:dPr>
                              <m:e>
                                <m:r>
                                  <a:rPr lang="en-US" altLang="ja-JP" i="1">
                                    <a:latin typeface="Cambria Math" charset="0"/>
                                    <a:ea typeface="Cambria Math" charset="0"/>
                                    <a:cs typeface="Cambria Math" charset="0"/>
                                  </a:rPr>
                                  <m:t>𝑥</m:t>
                                </m:r>
                              </m:e>
                            </m:d>
                          </m:e>
                        </m:d>
                      </m:e>
                    </m:d>
                  </m:oMath>
                </a14:m>
                <a:endParaRPr lang="en-US" altLang="ja-JP" dirty="0"/>
              </a:p>
              <a:p>
                <a:endParaRPr kumimoji="1" lang="ja-JP" altLang="en-US" dirty="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544286" y="1605281"/>
                <a:ext cx="8763000" cy="4471352"/>
              </a:xfrm>
              <a:blipFill rotWithShape="0">
                <a:blip r:embed="rId3"/>
                <a:stretch>
                  <a:fillRect l="-1530" t="-3270" r="-1113"/>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31</a:t>
            </a:fld>
            <a:endParaRPr kumimoji="1" lang="ja-JP" altLang="en-US"/>
          </a:p>
        </p:txBody>
      </p:sp>
    </p:spTree>
    <p:extLst>
      <p:ext uri="{BB962C8B-B14F-4D97-AF65-F5344CB8AC3E}">
        <p14:creationId xmlns:p14="http://schemas.microsoft.com/office/powerpoint/2010/main" val="10855791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決定木の構築方法</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163286" y="1143000"/>
                <a:ext cx="8874575" cy="5987143"/>
              </a:xfrm>
            </p:spPr>
            <p:txBody>
              <a:bodyPr>
                <a:normAutofit/>
              </a:bodyPr>
              <a:lstStyle/>
              <a:p>
                <a:pPr marL="514350" indent="-514350">
                  <a:buFont typeface="+mj-lt"/>
                  <a:buAutoNum type="arabicPeriod"/>
                </a:pPr>
                <a:r>
                  <a:rPr lang="ja-JP" altLang="en-US" dirty="0" smtClean="0"/>
                  <a:t>全学習データを親ノード</a:t>
                </a:r>
                <a:r>
                  <a:rPr lang="en-US" altLang="ja-JP" dirty="0" smtClean="0"/>
                  <a:t> </a:t>
                </a:r>
                <a:r>
                  <a:rPr lang="en-US" altLang="ja-JP" i="1" dirty="0" err="1" smtClean="0">
                    <a:latin typeface="Times" charset="0"/>
                    <a:ea typeface="Times" charset="0"/>
                    <a:cs typeface="Times" charset="0"/>
                  </a:rPr>
                  <a:t>D</a:t>
                </a:r>
                <a:r>
                  <a:rPr lang="en-US" altLang="ja-JP" baseline="-25000" dirty="0" err="1" smtClean="0">
                    <a:latin typeface="Times" charset="0"/>
                    <a:ea typeface="Times" charset="0"/>
                    <a:cs typeface="Times" charset="0"/>
                  </a:rPr>
                  <a:t>p</a:t>
                </a:r>
                <a:r>
                  <a:rPr lang="en-US" altLang="ja-JP" dirty="0" smtClean="0">
                    <a:latin typeface="Times" charset="0"/>
                    <a:ea typeface="Times" charset="0"/>
                    <a:cs typeface="Times" charset="0"/>
                  </a:rPr>
                  <a:t> </a:t>
                </a:r>
                <a:r>
                  <a:rPr lang="ja-JP" altLang="en-US" dirty="0" smtClean="0"/>
                  <a:t>に割り当てる</a:t>
                </a:r>
                <a:endParaRPr lang="en-US" altLang="ja-JP" dirty="0" smtClean="0"/>
              </a:p>
              <a:p>
                <a:pPr marL="514350" indent="-514350">
                  <a:buFont typeface="+mj-lt"/>
                  <a:buAutoNum type="arabicPeriod"/>
                </a:pPr>
                <a:r>
                  <a:rPr lang="ja-JP" altLang="en-US" dirty="0" smtClean="0"/>
                  <a:t>親ノードを分割した際の</a:t>
                </a:r>
                <a:r>
                  <a:rPr lang="ja-JP" altLang="en-US" dirty="0" smtClean="0">
                    <a:solidFill>
                      <a:srgbClr val="FF0000"/>
                    </a:solidFill>
                  </a:rPr>
                  <a:t>情報利得</a:t>
                </a:r>
                <a:r>
                  <a:rPr lang="ja-JP" altLang="en-US" dirty="0" smtClean="0"/>
                  <a:t>が閾値以下になるまで以下の処理を繰り返す</a:t>
                </a:r>
                <a:r>
                  <a:rPr lang="en-US" altLang="ja-JP" dirty="0" smtClean="0"/>
                  <a:t/>
                </a:r>
                <a:br>
                  <a:rPr lang="en-US" altLang="ja-JP" dirty="0" smtClean="0"/>
                </a:br>
                <a:endParaRPr lang="en-US" altLang="ja-JP" dirty="0" smtClean="0"/>
              </a:p>
              <a:p>
                <a:pPr marL="857250" lvl="1" indent="-514350">
                  <a:buFont typeface="+mj-ea"/>
                  <a:buAutoNum type="circleNumDbPlain"/>
                </a:pPr>
                <a:r>
                  <a:rPr lang="ja-JP" altLang="en-US" dirty="0" smtClean="0"/>
                  <a:t>親ノード</a:t>
                </a:r>
                <a:r>
                  <a:rPr lang="en-US" altLang="ja-JP" dirty="0" smtClean="0"/>
                  <a:t> </a:t>
                </a:r>
                <a:r>
                  <a:rPr lang="en-US" altLang="ja-JP" dirty="0" err="1" smtClean="0">
                    <a:latin typeface="Times" charset="0"/>
                    <a:ea typeface="Times" charset="0"/>
                    <a:cs typeface="Times" charset="0"/>
                  </a:rPr>
                  <a:t>D</a:t>
                </a:r>
                <a:r>
                  <a:rPr lang="en-US" altLang="ja-JP" baseline="-25000" dirty="0" err="1" smtClean="0">
                    <a:latin typeface="Times" charset="0"/>
                    <a:ea typeface="Times" charset="0"/>
                    <a:cs typeface="Times" charset="0"/>
                  </a:rPr>
                  <a:t>p</a:t>
                </a:r>
                <a:r>
                  <a:rPr lang="en-US" altLang="ja-JP" dirty="0" smtClean="0"/>
                  <a:t> </a:t>
                </a:r>
                <a:r>
                  <a:rPr lang="ja-JP" altLang="en-US" dirty="0" smtClean="0"/>
                  <a:t>に割り当てられた</a:t>
                </a:r>
                <a:r>
                  <a:rPr lang="en-US" altLang="ja-JP" dirty="0" smtClean="0"/>
                  <a:t> </a:t>
                </a:r>
                <a:r>
                  <a:rPr lang="en-US" altLang="ja-JP" i="1" dirty="0" smtClean="0">
                    <a:latin typeface="Times" charset="0"/>
                    <a:ea typeface="Times" charset="0"/>
                    <a:cs typeface="Times" charset="0"/>
                  </a:rPr>
                  <a:t>N</a:t>
                </a:r>
                <a:r>
                  <a:rPr lang="en-US" altLang="ja-JP" baseline="-25000" dirty="0" smtClean="0">
                    <a:latin typeface="Times" charset="0"/>
                    <a:ea typeface="Times" charset="0"/>
                    <a:cs typeface="Times" charset="0"/>
                  </a:rPr>
                  <a:t>p</a:t>
                </a:r>
                <a:r>
                  <a:rPr lang="en-US" altLang="ja-JP" dirty="0" smtClean="0"/>
                  <a:t> </a:t>
                </a:r>
                <a:r>
                  <a:rPr lang="ja-JP" altLang="en-US" dirty="0" smtClean="0"/>
                  <a:t>個のデータについて以下の情報利得が最大になるような子ノード</a:t>
                </a:r>
                <a:r>
                  <a:rPr lang="en-US" altLang="ja-JP" dirty="0" smtClean="0"/>
                  <a:t> </a:t>
                </a:r>
                <a:r>
                  <a:rPr lang="en-US" altLang="ja-JP" i="1" dirty="0" err="1" smtClean="0">
                    <a:latin typeface="Times" charset="0"/>
                    <a:ea typeface="Times" charset="0"/>
                    <a:cs typeface="Times" charset="0"/>
                  </a:rPr>
                  <a:t>D</a:t>
                </a:r>
                <a:r>
                  <a:rPr lang="en-US" altLang="ja-JP" baseline="-25000" dirty="0" err="1" smtClean="0">
                    <a:latin typeface="Times" charset="0"/>
                    <a:ea typeface="Times" charset="0"/>
                    <a:cs typeface="Times" charset="0"/>
                  </a:rPr>
                  <a:t>left</a:t>
                </a:r>
                <a:r>
                  <a:rPr lang="en-US" altLang="ja-JP" dirty="0" smtClean="0"/>
                  <a:t> , </a:t>
                </a:r>
                <a:r>
                  <a:rPr lang="en-US" altLang="ja-JP" i="1" dirty="0" err="1" smtClean="0">
                    <a:latin typeface="Times" charset="0"/>
                    <a:ea typeface="Times" charset="0"/>
                    <a:cs typeface="Times" charset="0"/>
                  </a:rPr>
                  <a:t>D</a:t>
                </a:r>
                <a:r>
                  <a:rPr lang="en-US" altLang="ja-JP" baseline="-25000" dirty="0" err="1" smtClean="0">
                    <a:latin typeface="Times" charset="0"/>
                    <a:ea typeface="Times" charset="0"/>
                    <a:cs typeface="Times" charset="0"/>
                  </a:rPr>
                  <a:t>right</a:t>
                </a:r>
                <a:r>
                  <a:rPr lang="en-US" altLang="ja-JP" dirty="0" smtClean="0">
                    <a:latin typeface="Times" charset="0"/>
                    <a:ea typeface="Times" charset="0"/>
                    <a:cs typeface="Times" charset="0"/>
                  </a:rPr>
                  <a:t> </a:t>
                </a:r>
                <a:r>
                  <a:rPr lang="ja-JP" altLang="en-US" dirty="0" smtClean="0"/>
                  <a:t>に</a:t>
                </a:r>
                <a:r>
                  <a:rPr lang="ja-JP" altLang="en-US" dirty="0"/>
                  <a:t>分割</a:t>
                </a:r>
                <a:r>
                  <a:rPr lang="ja-JP" altLang="en-US" dirty="0" smtClean="0"/>
                  <a:t>する</a:t>
                </a:r>
                <a:r>
                  <a:rPr lang="en-US" altLang="ja-JP" dirty="0" smtClean="0"/>
                  <a:t/>
                </a:r>
                <a:br>
                  <a:rPr lang="en-US" altLang="ja-JP" dirty="0" smtClean="0"/>
                </a:br>
                <a:r>
                  <a:rPr lang="en-US" altLang="ja-JP" dirty="0" smtClean="0"/>
                  <a:t/>
                </a:r>
                <a:br>
                  <a:rPr lang="en-US" altLang="ja-JP" dirty="0" smtClean="0"/>
                </a:br>
                <a:r>
                  <a:rPr lang="en-US" altLang="ja-JP" dirty="0" smtClean="0"/>
                  <a:t/>
                </a:r>
                <a:br>
                  <a:rPr lang="en-US" altLang="ja-JP" dirty="0" smtClean="0"/>
                </a:br>
                <a:r>
                  <a:rPr lang="en-US" altLang="ja-JP" dirty="0" smtClean="0"/>
                  <a:t/>
                </a:r>
                <a:br>
                  <a:rPr lang="en-US" altLang="ja-JP" dirty="0" smtClean="0"/>
                </a:br>
                <a:r>
                  <a:rPr lang="en-US" altLang="ja-JP" dirty="0" smtClean="0"/>
                  <a:t/>
                </a:r>
                <a:br>
                  <a:rPr lang="en-US" altLang="ja-JP" dirty="0" smtClean="0"/>
                </a:br>
                <a:r>
                  <a:rPr lang="en-US" altLang="ja-JP" dirty="0" smtClean="0"/>
                  <a:t/>
                </a:r>
                <a:br>
                  <a:rPr lang="en-US" altLang="ja-JP" dirty="0" smtClean="0"/>
                </a:br>
                <a:r>
                  <a:rPr lang="en-US" altLang="ja-JP" dirty="0" smtClean="0"/>
                  <a:t/>
                </a:r>
                <a:br>
                  <a:rPr lang="en-US" altLang="ja-JP" dirty="0" smtClean="0"/>
                </a:br>
                <a:r>
                  <a:rPr lang="ja-JP" altLang="en-US" sz="1800" dirty="0" smtClean="0"/>
                  <a:t>不純度：ノード内に異なるクラスのサンプルがどの程度含まれているかを示す尺度</a:t>
                </a:r>
                <a:r>
                  <a:rPr lang="en-US" altLang="ja-JP" sz="1800" dirty="0"/>
                  <a:t/>
                </a:r>
                <a:br>
                  <a:rPr lang="en-US" altLang="ja-JP" sz="1800" dirty="0"/>
                </a:br>
                <a14:m>
                  <m:oMath xmlns:m="http://schemas.openxmlformats.org/officeDocument/2006/math">
                    <m:sSub>
                      <m:sSubPr>
                        <m:ctrlPr>
                          <a:rPr lang="en-US" altLang="ja-JP" sz="1800" i="1">
                            <a:latin typeface="Cambria Math" charset="0"/>
                          </a:rPr>
                        </m:ctrlPr>
                      </m:sSubPr>
                      <m:e>
                        <m:r>
                          <a:rPr lang="en-US" altLang="ja-JP" sz="1800" i="1">
                            <a:latin typeface="Cambria Math" charset="0"/>
                          </a:rPr>
                          <m:t>𝑁</m:t>
                        </m:r>
                      </m:e>
                      <m:sub>
                        <m:r>
                          <m:rPr>
                            <m:sty m:val="p"/>
                          </m:rPr>
                          <a:rPr lang="en-US" altLang="ja-JP" sz="1800">
                            <a:latin typeface="Cambria Math" charset="0"/>
                          </a:rPr>
                          <m:t>left</m:t>
                        </m:r>
                      </m:sub>
                    </m:sSub>
                  </m:oMath>
                </a14:m>
                <a:r>
                  <a:rPr lang="en-US" altLang="ja-JP" sz="1800" dirty="0" smtClean="0"/>
                  <a:t>, </a:t>
                </a:r>
                <a14:m>
                  <m:oMath xmlns:m="http://schemas.openxmlformats.org/officeDocument/2006/math">
                    <m:sSub>
                      <m:sSubPr>
                        <m:ctrlPr>
                          <a:rPr lang="en-US" altLang="ja-JP" sz="1800" i="1">
                            <a:latin typeface="Cambria Math" charset="0"/>
                          </a:rPr>
                        </m:ctrlPr>
                      </m:sSubPr>
                      <m:e>
                        <m:r>
                          <a:rPr lang="en-US" altLang="ja-JP" sz="1800" i="1">
                            <a:latin typeface="Cambria Math" charset="0"/>
                          </a:rPr>
                          <m:t>𝑁</m:t>
                        </m:r>
                      </m:e>
                      <m:sub>
                        <m:r>
                          <m:rPr>
                            <m:sty m:val="p"/>
                          </m:rPr>
                          <a:rPr lang="en-US" altLang="ja-JP" sz="1800" b="0" i="0" smtClean="0">
                            <a:latin typeface="Cambria Math" charset="0"/>
                          </a:rPr>
                          <m:t>right</m:t>
                        </m:r>
                      </m:sub>
                    </m:sSub>
                  </m:oMath>
                </a14:m>
                <a:r>
                  <a:rPr lang="en-US" altLang="ja-JP" sz="1800" dirty="0" smtClean="0"/>
                  <a:t>: </a:t>
                </a:r>
                <a:r>
                  <a:rPr lang="ja-JP" altLang="en-US" sz="1800" dirty="0" smtClean="0"/>
                  <a:t>各子ノード内のサンプル数</a:t>
                </a:r>
                <a:endParaRPr lang="en-US" altLang="ja-JP" sz="1800" dirty="0" smtClean="0"/>
              </a:p>
              <a:p>
                <a:pPr marL="857250" lvl="1" indent="-514350">
                  <a:buFont typeface="+mj-ea"/>
                  <a:buAutoNum type="circleNumDbPlain"/>
                </a:pPr>
                <a:r>
                  <a:rPr lang="ja-JP" altLang="en-US" dirty="0" smtClean="0"/>
                  <a:t>各データを子ノードに割当て後に再帰的に①を実行する</a:t>
                </a:r>
                <a:endParaRPr kumimoji="1" lang="en-US" altLang="ja-JP" dirty="0" smtClean="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163286" y="1143000"/>
                <a:ext cx="8874575" cy="5987143"/>
              </a:xfrm>
              <a:blipFill rotWithShape="0">
                <a:blip r:embed="rId2"/>
                <a:stretch>
                  <a:fillRect l="-1305" t="-2648"/>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4</a:t>
            </a:fld>
            <a:endParaRPr kumimoji="1" lang="ja-JP" altLang="en-US"/>
          </a:p>
        </p:txBody>
      </p:sp>
      <p:grpSp>
        <p:nvGrpSpPr>
          <p:cNvPr id="21" name="図形グループ 20"/>
          <p:cNvGrpSpPr/>
          <p:nvPr/>
        </p:nvGrpSpPr>
        <p:grpSpPr>
          <a:xfrm>
            <a:off x="536349" y="3897085"/>
            <a:ext cx="7791223" cy="1543066"/>
            <a:chOff x="1055914" y="3685626"/>
            <a:chExt cx="7791223" cy="1543066"/>
          </a:xfrm>
        </p:grpSpPr>
        <mc:AlternateContent xmlns:mc="http://schemas.openxmlformats.org/markup-compatibility/2006">
          <mc:Choice xmlns:a14="http://schemas.microsoft.com/office/drawing/2010/main" Requires="a14">
            <p:sp>
              <p:nvSpPr>
                <p:cNvPr id="17" name="正方形/長方形 16"/>
                <p:cNvSpPr/>
                <p:nvPr/>
              </p:nvSpPr>
              <p:spPr>
                <a:xfrm>
                  <a:off x="1055914" y="3685626"/>
                  <a:ext cx="7791223" cy="1046890"/>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r>
                          <a:rPr lang="en-US" altLang="ja-JP" sz="2400" i="1" smtClean="0">
                            <a:latin typeface="Cambria Math" charset="0"/>
                          </a:rPr>
                          <m:t>𝐼𝐺</m:t>
                        </m:r>
                        <m:d>
                          <m:dPr>
                            <m:ctrlPr>
                              <a:rPr lang="en-US" altLang="ja-JP" sz="2400" i="1">
                                <a:latin typeface="Cambria Math" charset="0"/>
                              </a:rPr>
                            </m:ctrlPr>
                          </m:dPr>
                          <m:e>
                            <m:sSub>
                              <m:sSubPr>
                                <m:ctrlPr>
                                  <a:rPr lang="en-US" altLang="ja-JP" sz="2400" i="1">
                                    <a:latin typeface="Cambria Math" charset="0"/>
                                  </a:rPr>
                                </m:ctrlPr>
                              </m:sSubPr>
                              <m:e>
                                <m:r>
                                  <a:rPr lang="en-US" altLang="ja-JP" sz="2400" b="0" i="1" smtClean="0">
                                    <a:latin typeface="Cambria Math" charset="0"/>
                                  </a:rPr>
                                  <m:t>𝐷</m:t>
                                </m:r>
                              </m:e>
                              <m:sub>
                                <m:r>
                                  <m:rPr>
                                    <m:sty m:val="p"/>
                                  </m:rPr>
                                  <a:rPr lang="en-US" altLang="ja-JP" sz="2400" i="0">
                                    <a:latin typeface="Cambria Math" charset="0"/>
                                  </a:rPr>
                                  <m:t>p</m:t>
                                </m:r>
                              </m:sub>
                            </m:sSub>
                            <m:r>
                              <a:rPr lang="en-US" altLang="ja-JP" sz="2400" i="1">
                                <a:latin typeface="Cambria Math" charset="0"/>
                              </a:rPr>
                              <m:t>,</m:t>
                            </m:r>
                            <m:r>
                              <a:rPr lang="en-US" altLang="ja-JP" sz="2400" i="1">
                                <a:latin typeface="Cambria Math" charset="0"/>
                              </a:rPr>
                              <m:t>𝑓</m:t>
                            </m:r>
                          </m:e>
                        </m:d>
                        <m:r>
                          <a:rPr lang="en-US" altLang="ja-JP" sz="2400" i="1">
                            <a:latin typeface="Cambria Math" charset="0"/>
                          </a:rPr>
                          <m:t>=</m:t>
                        </m:r>
                        <m:sSub>
                          <m:sSubPr>
                            <m:ctrlPr>
                              <a:rPr lang="en-US" altLang="ja-JP" sz="2400" i="1">
                                <a:latin typeface="Cambria Math" charset="0"/>
                              </a:rPr>
                            </m:ctrlPr>
                          </m:sSubPr>
                          <m:e>
                            <m:r>
                              <a:rPr lang="en-US" altLang="ja-JP" sz="2400" i="1">
                                <a:latin typeface="Cambria Math" charset="0"/>
                              </a:rPr>
                              <m:t>𝐼</m:t>
                            </m:r>
                          </m:e>
                          <m:sub>
                            <m:r>
                              <a:rPr lang="en-US" altLang="ja-JP" sz="2400" i="1">
                                <a:latin typeface="Cambria Math" charset="0"/>
                              </a:rPr>
                              <m:t>𝐺</m:t>
                            </m:r>
                          </m:sub>
                        </m:sSub>
                        <m:d>
                          <m:dPr>
                            <m:ctrlPr>
                              <a:rPr lang="en-US" altLang="ja-JP" sz="2400" i="1">
                                <a:latin typeface="Cambria Math" charset="0"/>
                              </a:rPr>
                            </m:ctrlPr>
                          </m:dPr>
                          <m:e>
                            <m:sSub>
                              <m:sSubPr>
                                <m:ctrlPr>
                                  <a:rPr lang="en-US" altLang="ja-JP" sz="2400" i="1">
                                    <a:latin typeface="Cambria Math" charset="0"/>
                                  </a:rPr>
                                </m:ctrlPr>
                              </m:sSubPr>
                              <m:e>
                                <m:r>
                                  <a:rPr lang="en-US" altLang="ja-JP" sz="2400" b="0" i="1" smtClean="0">
                                    <a:latin typeface="Cambria Math" charset="0"/>
                                  </a:rPr>
                                  <m:t>𝐷</m:t>
                                </m:r>
                              </m:e>
                              <m:sub>
                                <m:r>
                                  <m:rPr>
                                    <m:sty m:val="p"/>
                                  </m:rPr>
                                  <a:rPr lang="en-US" altLang="ja-JP" sz="2400" i="0">
                                    <a:latin typeface="Cambria Math" charset="0"/>
                                  </a:rPr>
                                  <m:t>p</m:t>
                                </m:r>
                              </m:sub>
                            </m:sSub>
                          </m:e>
                        </m:d>
                        <m:r>
                          <a:rPr lang="en-US" altLang="ja-JP" sz="2400" i="1">
                            <a:latin typeface="Cambria Math" charset="0"/>
                          </a:rPr>
                          <m:t>−</m:t>
                        </m:r>
                        <m:d>
                          <m:dPr>
                            <m:ctrlPr>
                              <a:rPr lang="mr-IN" altLang="ja-JP" sz="2400" i="1" smtClean="0">
                                <a:latin typeface="Cambria Math" charset="0"/>
                              </a:rPr>
                            </m:ctrlPr>
                          </m:dPr>
                          <m:e>
                            <m:f>
                              <m:fPr>
                                <m:ctrlPr>
                                  <a:rPr lang="mr-IN" altLang="ja-JP" sz="2400" i="1">
                                    <a:latin typeface="Cambria Math" charset="0"/>
                                  </a:rPr>
                                </m:ctrlPr>
                              </m:fPr>
                              <m:num>
                                <m:sSub>
                                  <m:sSubPr>
                                    <m:ctrlPr>
                                      <a:rPr lang="en-US" altLang="ja-JP" sz="2400" i="1">
                                        <a:latin typeface="Cambria Math" charset="0"/>
                                      </a:rPr>
                                    </m:ctrlPr>
                                  </m:sSubPr>
                                  <m:e>
                                    <m:r>
                                      <a:rPr lang="en-US" altLang="ja-JP" sz="2400" i="1">
                                        <a:latin typeface="Cambria Math" charset="0"/>
                                      </a:rPr>
                                      <m:t>𝑁</m:t>
                                    </m:r>
                                  </m:e>
                                  <m:sub>
                                    <m:r>
                                      <m:rPr>
                                        <m:sty m:val="p"/>
                                      </m:rPr>
                                      <a:rPr lang="en-US" altLang="ja-JP" sz="2400">
                                        <a:latin typeface="Cambria Math" charset="0"/>
                                      </a:rPr>
                                      <m:t>left</m:t>
                                    </m:r>
                                  </m:sub>
                                </m:sSub>
                              </m:num>
                              <m:den>
                                <m:sSub>
                                  <m:sSubPr>
                                    <m:ctrlPr>
                                      <a:rPr lang="en-US" altLang="ja-JP" sz="2400" i="1">
                                        <a:latin typeface="Cambria Math" charset="0"/>
                                      </a:rPr>
                                    </m:ctrlPr>
                                  </m:sSubPr>
                                  <m:e>
                                    <m:r>
                                      <a:rPr lang="en-US" altLang="ja-JP" sz="2400" i="1">
                                        <a:latin typeface="Cambria Math" charset="0"/>
                                      </a:rPr>
                                      <m:t>𝑁</m:t>
                                    </m:r>
                                  </m:e>
                                  <m:sub>
                                    <m:r>
                                      <a:rPr lang="en-US" altLang="ja-JP" sz="2400" i="1">
                                        <a:latin typeface="Cambria Math" charset="0"/>
                                      </a:rPr>
                                      <m:t>𝑝</m:t>
                                    </m:r>
                                  </m:sub>
                                </m:sSub>
                              </m:den>
                            </m:f>
                            <m:sSub>
                              <m:sSubPr>
                                <m:ctrlPr>
                                  <a:rPr lang="en-US" altLang="ja-JP" sz="2400" i="1">
                                    <a:latin typeface="Cambria Math" charset="0"/>
                                  </a:rPr>
                                </m:ctrlPr>
                              </m:sSubPr>
                              <m:e>
                                <m:r>
                                  <a:rPr lang="en-US" altLang="ja-JP" sz="2400" i="1">
                                    <a:latin typeface="Cambria Math" charset="0"/>
                                  </a:rPr>
                                  <m:t>𝐼</m:t>
                                </m:r>
                              </m:e>
                              <m:sub>
                                <m:r>
                                  <a:rPr lang="en-US" altLang="ja-JP" sz="2400" i="1">
                                    <a:latin typeface="Cambria Math" charset="0"/>
                                  </a:rPr>
                                  <m:t>𝐺</m:t>
                                </m:r>
                              </m:sub>
                            </m:sSub>
                            <m:d>
                              <m:dPr>
                                <m:ctrlPr>
                                  <a:rPr lang="en-US" altLang="ja-JP" sz="2400" i="1">
                                    <a:latin typeface="Cambria Math" charset="0"/>
                                  </a:rPr>
                                </m:ctrlPr>
                              </m:dPr>
                              <m:e>
                                <m:sSub>
                                  <m:sSubPr>
                                    <m:ctrlPr>
                                      <a:rPr lang="en-US" altLang="ja-JP" sz="2400" i="1">
                                        <a:latin typeface="Cambria Math" charset="0"/>
                                      </a:rPr>
                                    </m:ctrlPr>
                                  </m:sSubPr>
                                  <m:e>
                                    <m:r>
                                      <a:rPr lang="en-US" altLang="ja-JP" sz="2400" b="0" i="1" smtClean="0">
                                        <a:latin typeface="Cambria Math" charset="0"/>
                                      </a:rPr>
                                      <m:t>𝐷</m:t>
                                    </m:r>
                                  </m:e>
                                  <m:sub>
                                    <m:r>
                                      <m:rPr>
                                        <m:sty m:val="p"/>
                                      </m:rPr>
                                      <a:rPr lang="en-US" altLang="ja-JP" sz="2400">
                                        <a:latin typeface="Cambria Math" charset="0"/>
                                      </a:rPr>
                                      <m:t>left</m:t>
                                    </m:r>
                                  </m:sub>
                                </m:sSub>
                              </m:e>
                            </m:d>
                            <m:r>
                              <a:rPr lang="en-US" altLang="ja-JP" sz="2400" b="0" i="1" smtClean="0">
                                <a:latin typeface="Cambria Math" charset="0"/>
                              </a:rPr>
                              <m:t>+</m:t>
                            </m:r>
                            <m:r>
                              <m:rPr>
                                <m:nor/>
                              </m:rPr>
                              <a:rPr lang="mr-IN" altLang="ja-JP" sz="2400" dirty="0"/>
                              <m:t> </m:t>
                            </m:r>
                            <m:f>
                              <m:fPr>
                                <m:ctrlPr>
                                  <a:rPr lang="mr-IN" altLang="ja-JP" sz="2400" i="1">
                                    <a:latin typeface="Cambria Math" charset="0"/>
                                  </a:rPr>
                                </m:ctrlPr>
                              </m:fPr>
                              <m:num>
                                <m:sSub>
                                  <m:sSubPr>
                                    <m:ctrlPr>
                                      <a:rPr lang="en-US" altLang="ja-JP" sz="2400" i="1">
                                        <a:latin typeface="Cambria Math" charset="0"/>
                                      </a:rPr>
                                    </m:ctrlPr>
                                  </m:sSubPr>
                                  <m:e>
                                    <m:r>
                                      <a:rPr lang="en-US" altLang="ja-JP" sz="2400" i="1">
                                        <a:latin typeface="Cambria Math" charset="0"/>
                                      </a:rPr>
                                      <m:t>𝑁</m:t>
                                    </m:r>
                                  </m:e>
                                  <m:sub>
                                    <m:r>
                                      <m:rPr>
                                        <m:sty m:val="p"/>
                                      </m:rPr>
                                      <a:rPr lang="en-US" altLang="ja-JP" sz="2400">
                                        <a:latin typeface="Cambria Math" charset="0"/>
                                      </a:rPr>
                                      <m:t>right</m:t>
                                    </m:r>
                                  </m:sub>
                                </m:sSub>
                              </m:num>
                              <m:den>
                                <m:sSub>
                                  <m:sSubPr>
                                    <m:ctrlPr>
                                      <a:rPr lang="en-US" altLang="ja-JP" sz="2400" i="1">
                                        <a:latin typeface="Cambria Math" charset="0"/>
                                      </a:rPr>
                                    </m:ctrlPr>
                                  </m:sSubPr>
                                  <m:e>
                                    <m:r>
                                      <a:rPr lang="en-US" altLang="ja-JP" sz="2400" i="1">
                                        <a:latin typeface="Cambria Math" charset="0"/>
                                      </a:rPr>
                                      <m:t>𝑁</m:t>
                                    </m:r>
                                  </m:e>
                                  <m:sub>
                                    <m:r>
                                      <a:rPr lang="en-US" altLang="ja-JP" sz="2400" i="1">
                                        <a:latin typeface="Cambria Math" charset="0"/>
                                      </a:rPr>
                                      <m:t>𝑝</m:t>
                                    </m:r>
                                  </m:sub>
                                </m:sSub>
                              </m:den>
                            </m:f>
                            <m:sSub>
                              <m:sSubPr>
                                <m:ctrlPr>
                                  <a:rPr lang="en-US" altLang="ja-JP" sz="2400" i="1">
                                    <a:latin typeface="Cambria Math" charset="0"/>
                                  </a:rPr>
                                </m:ctrlPr>
                              </m:sSubPr>
                              <m:e>
                                <m:r>
                                  <a:rPr lang="en-US" altLang="ja-JP" sz="2400" i="1">
                                    <a:latin typeface="Cambria Math" charset="0"/>
                                  </a:rPr>
                                  <m:t>𝐼</m:t>
                                </m:r>
                              </m:e>
                              <m:sub>
                                <m:r>
                                  <a:rPr lang="en-US" altLang="ja-JP" sz="2400" i="1">
                                    <a:latin typeface="Cambria Math" charset="0"/>
                                  </a:rPr>
                                  <m:t>𝐺</m:t>
                                </m:r>
                              </m:sub>
                            </m:sSub>
                            <m:d>
                              <m:dPr>
                                <m:ctrlPr>
                                  <a:rPr lang="en-US" altLang="ja-JP" sz="2400" i="1">
                                    <a:latin typeface="Cambria Math" charset="0"/>
                                  </a:rPr>
                                </m:ctrlPr>
                              </m:dPr>
                              <m:e>
                                <m:sSub>
                                  <m:sSubPr>
                                    <m:ctrlPr>
                                      <a:rPr lang="en-US" altLang="ja-JP" sz="2400" i="1">
                                        <a:latin typeface="Cambria Math" charset="0"/>
                                      </a:rPr>
                                    </m:ctrlPr>
                                  </m:sSubPr>
                                  <m:e>
                                    <m:r>
                                      <a:rPr lang="en-US" altLang="ja-JP" sz="2400" b="0" i="1" smtClean="0">
                                        <a:latin typeface="Cambria Math" charset="0"/>
                                      </a:rPr>
                                      <m:t>𝐷</m:t>
                                    </m:r>
                                  </m:e>
                                  <m:sub>
                                    <m:r>
                                      <m:rPr>
                                        <m:sty m:val="p"/>
                                      </m:rPr>
                                      <a:rPr lang="en-US" altLang="ja-JP" sz="2400">
                                        <a:latin typeface="Cambria Math" charset="0"/>
                                      </a:rPr>
                                      <m:t>left</m:t>
                                    </m:r>
                                  </m:sub>
                                </m:sSub>
                              </m:e>
                            </m:d>
                          </m:e>
                        </m:d>
                      </m:oMath>
                    </m:oMathPara>
                  </a14:m>
                  <a:endParaRPr lang="ja-JP" altLang="en-US" sz="2400" dirty="0"/>
                </a:p>
              </p:txBody>
            </p:sp>
          </mc:Choice>
          <mc:Fallback>
            <p:sp>
              <p:nvSpPr>
                <p:cNvPr id="17" name="正方形/長方形 16"/>
                <p:cNvSpPr>
                  <a:spLocks noRot="1" noChangeAspect="1" noMove="1" noResize="1" noEditPoints="1" noAdjustHandles="1" noChangeArrowheads="1" noChangeShapeType="1" noTextEdit="1"/>
                </p:cNvSpPr>
                <p:nvPr/>
              </p:nvSpPr>
              <p:spPr>
                <a:xfrm>
                  <a:off x="1055914" y="3685626"/>
                  <a:ext cx="7791223" cy="1046890"/>
                </a:xfrm>
                <a:prstGeom prst="rect">
                  <a:avLst/>
                </a:prstGeom>
                <a:blipFill rotWithShape="0">
                  <a:blip r:embed="rId3"/>
                  <a:stretch>
                    <a:fillRect/>
                  </a:stretch>
                </a:blipFill>
              </p:spPr>
              <p:txBody>
                <a:bodyPr/>
                <a:lstStyle/>
                <a:p>
                  <a:r>
                    <a:rPr lang="ja-JP" altLang="en-US">
                      <a:noFill/>
                    </a:rPr>
                    <a:t> </a:t>
                  </a:r>
                </a:p>
              </p:txBody>
            </p:sp>
          </mc:Fallback>
        </mc:AlternateContent>
        <p:sp>
          <p:nvSpPr>
            <p:cNvPr id="18" name="テキスト ボックス 17"/>
            <p:cNvSpPr txBox="1"/>
            <p:nvPr/>
          </p:nvSpPr>
          <p:spPr>
            <a:xfrm>
              <a:off x="2707389" y="4571070"/>
              <a:ext cx="1107996" cy="646331"/>
            </a:xfrm>
            <a:prstGeom prst="rect">
              <a:avLst/>
            </a:prstGeom>
            <a:noFill/>
          </p:spPr>
          <p:txBody>
            <a:bodyPr wrap="none" rtlCol="0">
              <a:spAutoFit/>
            </a:bodyPr>
            <a:lstStyle/>
            <a:p>
              <a:pPr algn="ctr"/>
              <a:r>
                <a:rPr kumimoji="1" lang="ja-JP" altLang="en-US" dirty="0" smtClean="0">
                  <a:latin typeface="HGPSoeiKakugothicUB" charset="-128"/>
                  <a:ea typeface="HGPSoeiKakugothicUB" charset="-128"/>
                  <a:cs typeface="HGPSoeiKakugothicUB" charset="-128"/>
                </a:rPr>
                <a:t>親ノード</a:t>
              </a:r>
              <a:r>
                <a:rPr kumimoji="1" lang="en-US" altLang="ja-JP" dirty="0" smtClean="0">
                  <a:latin typeface="HGPSoeiKakugothicUB" charset="-128"/>
                  <a:ea typeface="HGPSoeiKakugothicUB" charset="-128"/>
                  <a:cs typeface="HGPSoeiKakugothicUB" charset="-128"/>
                </a:rPr>
                <a:t/>
              </a:r>
              <a:br>
                <a:rPr kumimoji="1" lang="en-US" altLang="ja-JP" dirty="0" smtClean="0">
                  <a:latin typeface="HGPSoeiKakugothicUB" charset="-128"/>
                  <a:ea typeface="HGPSoeiKakugothicUB" charset="-128"/>
                  <a:cs typeface="HGPSoeiKakugothicUB" charset="-128"/>
                </a:rPr>
              </a:br>
              <a:r>
                <a:rPr kumimoji="1" lang="ja-JP" altLang="en-US" dirty="0" smtClean="0">
                  <a:latin typeface="HGPSoeiKakugothicUB" charset="-128"/>
                  <a:ea typeface="HGPSoeiKakugothicUB" charset="-128"/>
                  <a:cs typeface="HGPSoeiKakugothicUB" charset="-128"/>
                </a:rPr>
                <a:t>の不純度</a:t>
              </a:r>
              <a:endParaRPr kumimoji="1" lang="ja-JP" altLang="en-US" dirty="0">
                <a:latin typeface="HGPSoeiKakugothicUB" charset="-128"/>
                <a:ea typeface="HGPSoeiKakugothicUB" charset="-128"/>
                <a:cs typeface="HGPSoeiKakugothicUB" charset="-128"/>
              </a:endParaRPr>
            </a:p>
          </p:txBody>
        </p:sp>
        <p:sp>
          <p:nvSpPr>
            <p:cNvPr id="19" name="テキスト ボックス 18"/>
            <p:cNvSpPr txBox="1"/>
            <p:nvPr/>
          </p:nvSpPr>
          <p:spPr>
            <a:xfrm>
              <a:off x="4484915" y="4582361"/>
              <a:ext cx="1370888" cy="646331"/>
            </a:xfrm>
            <a:prstGeom prst="rect">
              <a:avLst/>
            </a:prstGeom>
            <a:noFill/>
          </p:spPr>
          <p:txBody>
            <a:bodyPr wrap="none" rtlCol="0">
              <a:spAutoFit/>
            </a:bodyPr>
            <a:lstStyle/>
            <a:p>
              <a:pPr algn="ctr"/>
              <a:r>
                <a:rPr lang="ja-JP" altLang="en-US" dirty="0" smtClean="0">
                  <a:latin typeface="HGPSoeiKakugothicUB" charset="-128"/>
                  <a:ea typeface="HGPSoeiKakugothicUB" charset="-128"/>
                  <a:cs typeface="HGPSoeiKakugothicUB" charset="-128"/>
                </a:rPr>
                <a:t>左の子</a:t>
              </a:r>
              <a:r>
                <a:rPr kumimoji="1" lang="ja-JP" altLang="en-US" dirty="0" smtClean="0">
                  <a:latin typeface="HGPSoeiKakugothicUB" charset="-128"/>
                  <a:ea typeface="HGPSoeiKakugothicUB" charset="-128"/>
                  <a:cs typeface="HGPSoeiKakugothicUB" charset="-128"/>
                </a:rPr>
                <a:t>ノード</a:t>
              </a:r>
              <a:r>
                <a:rPr kumimoji="1" lang="en-US" altLang="ja-JP" dirty="0" smtClean="0">
                  <a:latin typeface="HGPSoeiKakugothicUB" charset="-128"/>
                  <a:ea typeface="HGPSoeiKakugothicUB" charset="-128"/>
                  <a:cs typeface="HGPSoeiKakugothicUB" charset="-128"/>
                </a:rPr>
                <a:t/>
              </a:r>
              <a:br>
                <a:rPr kumimoji="1" lang="en-US" altLang="ja-JP" dirty="0" smtClean="0">
                  <a:latin typeface="HGPSoeiKakugothicUB" charset="-128"/>
                  <a:ea typeface="HGPSoeiKakugothicUB" charset="-128"/>
                  <a:cs typeface="HGPSoeiKakugothicUB" charset="-128"/>
                </a:rPr>
              </a:br>
              <a:r>
                <a:rPr kumimoji="1" lang="ja-JP" altLang="en-US" dirty="0" smtClean="0">
                  <a:latin typeface="HGPSoeiKakugothicUB" charset="-128"/>
                  <a:ea typeface="HGPSoeiKakugothicUB" charset="-128"/>
                  <a:cs typeface="HGPSoeiKakugothicUB" charset="-128"/>
                </a:rPr>
                <a:t>の不純度</a:t>
              </a:r>
              <a:endParaRPr kumimoji="1" lang="ja-JP" altLang="en-US" dirty="0">
                <a:latin typeface="HGPSoeiKakugothicUB" charset="-128"/>
                <a:ea typeface="HGPSoeiKakugothicUB" charset="-128"/>
                <a:cs typeface="HGPSoeiKakugothicUB" charset="-128"/>
              </a:endParaRPr>
            </a:p>
          </p:txBody>
        </p:sp>
        <p:sp>
          <p:nvSpPr>
            <p:cNvPr id="20" name="テキスト ボックス 19"/>
            <p:cNvSpPr txBox="1"/>
            <p:nvPr/>
          </p:nvSpPr>
          <p:spPr>
            <a:xfrm>
              <a:off x="6574856" y="4571071"/>
              <a:ext cx="1370888" cy="646331"/>
            </a:xfrm>
            <a:prstGeom prst="rect">
              <a:avLst/>
            </a:prstGeom>
            <a:noFill/>
          </p:spPr>
          <p:txBody>
            <a:bodyPr wrap="none" rtlCol="0">
              <a:spAutoFit/>
            </a:bodyPr>
            <a:lstStyle/>
            <a:p>
              <a:pPr algn="ctr"/>
              <a:r>
                <a:rPr lang="ja-JP" altLang="en-US" dirty="0" smtClean="0">
                  <a:latin typeface="HGPSoeiKakugothicUB" charset="-128"/>
                  <a:ea typeface="HGPSoeiKakugothicUB" charset="-128"/>
                  <a:cs typeface="HGPSoeiKakugothicUB" charset="-128"/>
                </a:rPr>
                <a:t>右の子</a:t>
              </a:r>
              <a:r>
                <a:rPr kumimoji="1" lang="ja-JP" altLang="en-US" dirty="0" smtClean="0">
                  <a:latin typeface="HGPSoeiKakugothicUB" charset="-128"/>
                  <a:ea typeface="HGPSoeiKakugothicUB" charset="-128"/>
                  <a:cs typeface="HGPSoeiKakugothicUB" charset="-128"/>
                </a:rPr>
                <a:t>ノード</a:t>
              </a:r>
              <a:r>
                <a:rPr kumimoji="1" lang="en-US" altLang="ja-JP" dirty="0" smtClean="0">
                  <a:latin typeface="HGPSoeiKakugothicUB" charset="-128"/>
                  <a:ea typeface="HGPSoeiKakugothicUB" charset="-128"/>
                  <a:cs typeface="HGPSoeiKakugothicUB" charset="-128"/>
                </a:rPr>
                <a:t/>
              </a:r>
              <a:br>
                <a:rPr kumimoji="1" lang="en-US" altLang="ja-JP" dirty="0" smtClean="0">
                  <a:latin typeface="HGPSoeiKakugothicUB" charset="-128"/>
                  <a:ea typeface="HGPSoeiKakugothicUB" charset="-128"/>
                  <a:cs typeface="HGPSoeiKakugothicUB" charset="-128"/>
                </a:rPr>
              </a:br>
              <a:r>
                <a:rPr kumimoji="1" lang="ja-JP" altLang="en-US" dirty="0" smtClean="0">
                  <a:latin typeface="HGPSoeiKakugothicUB" charset="-128"/>
                  <a:ea typeface="HGPSoeiKakugothicUB" charset="-128"/>
                  <a:cs typeface="HGPSoeiKakugothicUB" charset="-128"/>
                </a:rPr>
                <a:t>の不純度</a:t>
              </a:r>
              <a:endParaRPr kumimoji="1" lang="ja-JP" altLang="en-US" dirty="0">
                <a:latin typeface="HGPSoeiKakugothicUB" charset="-128"/>
                <a:ea typeface="HGPSoeiKakugothicUB" charset="-128"/>
                <a:cs typeface="HGPSoeiKakugothicUB" charset="-128"/>
              </a:endParaRPr>
            </a:p>
          </p:txBody>
        </p:sp>
      </p:grpSp>
    </p:spTree>
    <p:extLst>
      <p:ext uri="{BB962C8B-B14F-4D97-AF65-F5344CB8AC3E}">
        <p14:creationId xmlns:p14="http://schemas.microsoft.com/office/powerpoint/2010/main" val="1447449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よく使われる不純度</a:t>
            </a:r>
            <a:endParaRPr kumimoji="1" lang="ja-JP" altLang="en-US" dirty="0"/>
          </a:p>
        </p:txBody>
      </p:sp>
      <mc:AlternateContent xmlns:mc="http://schemas.openxmlformats.org/markup-compatibility/2006">
        <mc:Choice xmlns:a14="http://schemas.microsoft.com/office/drawing/2010/main" Requires="a14">
          <p:sp>
            <p:nvSpPr>
              <p:cNvPr id="3" name="コンテンツ プレースホルダー 2"/>
              <p:cNvSpPr>
                <a:spLocks noGrp="1"/>
              </p:cNvSpPr>
              <p:nvPr>
                <p:ph idx="1"/>
              </p:nvPr>
            </p:nvSpPr>
            <p:spPr>
              <a:xfrm>
                <a:off x="1273628" y="1605280"/>
                <a:ext cx="7573509" cy="5252719"/>
              </a:xfrm>
            </p:spPr>
            <p:txBody>
              <a:bodyPr/>
              <a:lstStyle/>
              <a:p>
                <a:r>
                  <a:rPr kumimoji="1" lang="ja-JP" altLang="en-US" dirty="0" smtClean="0"/>
                  <a:t>エントロピー</a:t>
                </a:r>
                <a:r>
                  <a:rPr kumimoji="1" lang="en-US" altLang="ja-JP" dirty="0" smtClean="0"/>
                  <a:t> (C.4.5)</a:t>
                </a:r>
                <a:br>
                  <a:rPr kumimoji="1" lang="en-US" altLang="ja-JP" dirty="0" smtClean="0"/>
                </a:br>
                <a:r>
                  <a:rPr kumimoji="1" lang="en-US" altLang="ja-JP" dirty="0" smtClean="0"/>
                  <a:t/>
                </a:r>
                <a:br>
                  <a:rPr kumimoji="1" lang="en-US" altLang="ja-JP" dirty="0" smtClean="0"/>
                </a:br>
                <a:endParaRPr kumimoji="1" lang="en-US" altLang="ja-JP" dirty="0" smtClean="0"/>
              </a:p>
              <a:p>
                <a:pPr lvl="2"/>
                <a14:m>
                  <m:oMath xmlns:m="http://schemas.openxmlformats.org/officeDocument/2006/math">
                    <m:r>
                      <a:rPr lang="en-US" altLang="ja-JP" i="1">
                        <a:latin typeface="Cambria Math" charset="0"/>
                      </a:rPr>
                      <m:t>𝑝</m:t>
                    </m:r>
                    <m:d>
                      <m:dPr>
                        <m:ctrlPr>
                          <a:rPr lang="en-US" altLang="ja-JP" i="1">
                            <a:latin typeface="Cambria Math" charset="0"/>
                          </a:rPr>
                        </m:ctrlPr>
                      </m:dPr>
                      <m:e>
                        <m:r>
                          <a:rPr lang="en-US" altLang="ja-JP" i="1">
                            <a:latin typeface="Cambria Math" charset="0"/>
                          </a:rPr>
                          <m:t>𝑖</m:t>
                        </m:r>
                      </m:e>
                      <m:e>
                        <m:sSub>
                          <m:sSubPr>
                            <m:ctrlPr>
                              <a:rPr lang="en-US" altLang="ja-JP" i="1">
                                <a:latin typeface="Cambria Math" charset="0"/>
                              </a:rPr>
                            </m:ctrlPr>
                          </m:sSubPr>
                          <m:e>
                            <m:r>
                              <a:rPr lang="en-US" altLang="ja-JP" b="0" i="1" smtClean="0">
                                <a:latin typeface="Cambria Math" charset="0"/>
                              </a:rPr>
                              <m:t>𝐷</m:t>
                            </m:r>
                          </m:e>
                          <m:sub>
                            <m:r>
                              <a:rPr lang="en-US" altLang="ja-JP" i="1">
                                <a:latin typeface="Cambria Math" charset="0"/>
                              </a:rPr>
                              <m:t>𝑚</m:t>
                            </m:r>
                          </m:sub>
                        </m:sSub>
                      </m:e>
                    </m:d>
                    <m:r>
                      <a:rPr lang="en-US" altLang="ja-JP" i="1">
                        <a:latin typeface="Cambria Math" charset="0"/>
                      </a:rPr>
                      <m:t>=</m:t>
                    </m:r>
                    <m:f>
                      <m:fPr>
                        <m:ctrlPr>
                          <a:rPr lang="mr-IN" altLang="ja-JP" i="1">
                            <a:latin typeface="Cambria Math" charset="0"/>
                          </a:rPr>
                        </m:ctrlPr>
                      </m:fPr>
                      <m:num>
                        <m:sSub>
                          <m:sSubPr>
                            <m:ctrlPr>
                              <a:rPr lang="en-US" altLang="ja-JP" i="1">
                                <a:latin typeface="Cambria Math" charset="0"/>
                              </a:rPr>
                            </m:ctrlPr>
                          </m:sSubPr>
                          <m:e>
                            <m:r>
                              <a:rPr lang="en-US" altLang="ja-JP" i="1">
                                <a:latin typeface="Cambria Math" charset="0"/>
                              </a:rPr>
                              <m:t>𝑛</m:t>
                            </m:r>
                          </m:e>
                          <m:sub>
                            <m:r>
                              <a:rPr lang="en-US" altLang="ja-JP" i="1">
                                <a:latin typeface="Cambria Math" charset="0"/>
                              </a:rPr>
                              <m:t>𝑖</m:t>
                            </m:r>
                          </m:sub>
                        </m:sSub>
                      </m:num>
                      <m:den>
                        <m:r>
                          <a:rPr lang="en-US" altLang="ja-JP" i="1">
                            <a:latin typeface="Cambria Math" charset="0"/>
                          </a:rPr>
                          <m:t>𝑛</m:t>
                        </m:r>
                      </m:den>
                    </m:f>
                    <m:r>
                      <a:rPr lang="en-US" altLang="ja-JP" i="1">
                        <a:latin typeface="Cambria Math" charset="0"/>
                      </a:rPr>
                      <m:t> </m:t>
                    </m:r>
                    <m:r>
                      <a:rPr lang="en-US" altLang="ja-JP" b="0" i="0" smtClean="0">
                        <a:latin typeface="Cambria Math" charset="0"/>
                      </a:rPr>
                      <m:t>: </m:t>
                    </m:r>
                  </m:oMath>
                </a14:m>
                <a:r>
                  <a:rPr lang="ja-JP" altLang="en-US" dirty="0" smtClean="0"/>
                  <a:t>ノード</a:t>
                </a:r>
                <a:r>
                  <a:rPr lang="en-US" altLang="ja-JP" dirty="0" smtClean="0"/>
                  <a:t> </a:t>
                </a:r>
                <a:r>
                  <a:rPr lang="en-US" altLang="ja-JP" dirty="0" err="1" smtClean="0"/>
                  <a:t>Dm</a:t>
                </a:r>
                <a:r>
                  <a:rPr lang="en-US" altLang="ja-JP" dirty="0" smtClean="0"/>
                  <a:t> </a:t>
                </a:r>
                <a:r>
                  <a:rPr lang="ja-JP" altLang="en-US" dirty="0" smtClean="0"/>
                  <a:t>内の点がクラス</a:t>
                </a:r>
                <a:r>
                  <a:rPr lang="en-US" altLang="ja-JP" dirty="0" smtClean="0"/>
                  <a:t> </a:t>
                </a:r>
                <a:r>
                  <a:rPr lang="en-US" altLang="ja-JP" dirty="0" err="1" smtClean="0"/>
                  <a:t>i</a:t>
                </a:r>
                <a:r>
                  <a:rPr lang="en-US" altLang="ja-JP" dirty="0" smtClean="0"/>
                  <a:t> </a:t>
                </a:r>
                <a:r>
                  <a:rPr lang="ja-JP" altLang="en-US" dirty="0" smtClean="0"/>
                  <a:t>に属する確率</a:t>
                </a:r>
                <a:r>
                  <a:rPr lang="en-US" altLang="ja-JP" dirty="0" smtClean="0"/>
                  <a:t/>
                </a:r>
                <a:br>
                  <a:rPr lang="en-US" altLang="ja-JP" dirty="0" smtClean="0"/>
                </a:br>
                <a:endParaRPr lang="en-US" altLang="ja-JP" dirty="0"/>
              </a:p>
              <a:p>
                <a:r>
                  <a:rPr lang="ja-JP" altLang="en-US" dirty="0" smtClean="0"/>
                  <a:t>ジニ不純度</a:t>
                </a:r>
                <a:r>
                  <a:rPr lang="en-US" altLang="ja-JP" dirty="0" smtClean="0"/>
                  <a:t> (CART)</a:t>
                </a:r>
                <a:br>
                  <a:rPr lang="en-US" altLang="ja-JP" dirty="0" smtClean="0"/>
                </a:br>
                <a:endParaRPr lang="en-US" altLang="ja-JP" dirty="0" smtClean="0"/>
              </a:p>
              <a:p>
                <a:endParaRPr kumimoji="1" lang="en-US" altLang="ja-JP" dirty="0"/>
              </a:p>
              <a:p>
                <a:r>
                  <a:rPr lang="ja-JP" altLang="en-US" dirty="0" smtClean="0"/>
                  <a:t>分類誤差</a:t>
                </a:r>
                <a:endParaRPr kumimoji="1" lang="en-US" altLang="ja-JP" dirty="0" smtClean="0"/>
              </a:p>
            </p:txBody>
          </p:sp>
        </mc:Choice>
        <mc:Fallback>
          <p:sp>
            <p:nvSpPr>
              <p:cNvPr id="3" name="コンテンツ プレースホルダー 2"/>
              <p:cNvSpPr>
                <a:spLocks noGrp="1" noRot="1" noChangeAspect="1" noMove="1" noResize="1" noEditPoints="1" noAdjustHandles="1" noChangeArrowheads="1" noChangeShapeType="1" noTextEdit="1"/>
              </p:cNvSpPr>
              <p:nvPr>
                <p:ph idx="1"/>
              </p:nvPr>
            </p:nvSpPr>
            <p:spPr>
              <a:xfrm>
                <a:off x="1273628" y="1605280"/>
                <a:ext cx="7573509" cy="5252719"/>
              </a:xfrm>
              <a:blipFill rotWithShape="0">
                <a:blip r:embed="rId2"/>
                <a:stretch>
                  <a:fillRect l="-1852" t="-2436"/>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5</a:t>
            </a:fld>
            <a:endParaRPr kumimoji="1" lang="ja-JP" altLang="en-US"/>
          </a:p>
        </p:txBody>
      </p:sp>
      <mc:AlternateContent xmlns:mc="http://schemas.openxmlformats.org/markup-compatibility/2006">
        <mc:Choice xmlns:a14="http://schemas.microsoft.com/office/drawing/2010/main" Requires="a14">
          <p:sp>
            <p:nvSpPr>
              <p:cNvPr id="8" name="テキスト ボックス 7"/>
              <p:cNvSpPr txBox="1"/>
              <p:nvPr/>
            </p:nvSpPr>
            <p:spPr>
              <a:xfrm>
                <a:off x="1485677" y="2222911"/>
                <a:ext cx="6907210" cy="615553"/>
              </a:xfrm>
              <a:prstGeom prst="rect">
                <a:avLst/>
              </a:prstGeom>
              <a:noFill/>
            </p:spPr>
            <p:txBody>
              <a:bodyPr wrap="square" lIns="0" tIns="0" rIns="0" bIns="0" rtlCol="0">
                <a:spAutoFit/>
              </a:bodyPr>
              <a:lstStyle/>
              <a:p>
                <a14:m>
                  <m:oMath xmlns:m="http://schemas.openxmlformats.org/officeDocument/2006/math">
                    <m:sSub>
                      <m:sSubPr>
                        <m:ctrlPr>
                          <a:rPr kumimoji="1" lang="en-US" altLang="ja-JP" sz="3200" b="0" i="1" smtClean="0">
                            <a:latin typeface="Cambria Math" charset="0"/>
                          </a:rPr>
                        </m:ctrlPr>
                      </m:sSubPr>
                      <m:e>
                        <m:r>
                          <a:rPr kumimoji="1" lang="en-US" altLang="ja-JP" sz="3200" b="0" i="1" smtClean="0">
                            <a:latin typeface="Cambria Math" charset="0"/>
                          </a:rPr>
                          <m:t>𝐼</m:t>
                        </m:r>
                      </m:e>
                      <m:sub>
                        <m:r>
                          <a:rPr kumimoji="1" lang="en-US" altLang="ja-JP" sz="3200" b="0" i="1" smtClean="0">
                            <a:latin typeface="Cambria Math" charset="0"/>
                          </a:rPr>
                          <m:t>𝐻</m:t>
                        </m:r>
                      </m:sub>
                    </m:sSub>
                    <m:r>
                      <a:rPr kumimoji="1" lang="en-US" altLang="ja-JP" sz="3200" b="0" i="1" smtClean="0">
                        <a:latin typeface="Cambria Math" charset="0"/>
                      </a:rPr>
                      <m:t>(</m:t>
                    </m:r>
                    <m:sSub>
                      <m:sSubPr>
                        <m:ctrlPr>
                          <a:rPr lang="en-US" altLang="ja-JP" sz="3200" i="1">
                            <a:latin typeface="Cambria Math" charset="0"/>
                          </a:rPr>
                        </m:ctrlPr>
                      </m:sSubPr>
                      <m:e>
                        <m:r>
                          <a:rPr lang="en-US" altLang="ja-JP" sz="3200" i="1">
                            <a:latin typeface="Cambria Math" charset="0"/>
                          </a:rPr>
                          <m:t>𝐷</m:t>
                        </m:r>
                      </m:e>
                      <m:sub>
                        <m:r>
                          <a:rPr lang="en-US" altLang="ja-JP" sz="3200" i="1">
                            <a:latin typeface="Cambria Math" charset="0"/>
                          </a:rPr>
                          <m:t>𝑚</m:t>
                        </m:r>
                      </m:sub>
                    </m:sSub>
                    <m:r>
                      <a:rPr lang="en-US" altLang="ja-JP" sz="3200" b="0" i="1" smtClean="0">
                        <a:latin typeface="Cambria Math" charset="0"/>
                      </a:rPr>
                      <m:t>)</m:t>
                    </m:r>
                    <m:r>
                      <a:rPr kumimoji="1" lang="en-US" altLang="ja-JP" sz="3200" b="0" i="1" smtClean="0">
                        <a:latin typeface="Cambria Math" charset="0"/>
                      </a:rPr>
                      <m:t>=</m:t>
                    </m:r>
                    <m:r>
                      <a:rPr kumimoji="1" lang="en-US" altLang="ja-JP" sz="3200" b="0" i="1" smtClean="0">
                        <a:latin typeface="Cambria Math" charset="0"/>
                      </a:rPr>
                      <m:t>−</m:t>
                    </m:r>
                    <m:nary>
                      <m:naryPr>
                        <m:chr m:val="∑"/>
                        <m:ctrlPr>
                          <a:rPr kumimoji="1" lang="is-IS" altLang="ja-JP" sz="3200" b="0" i="1" smtClean="0">
                            <a:latin typeface="Cambria Math" charset="0"/>
                          </a:rPr>
                        </m:ctrlPr>
                      </m:naryPr>
                      <m:sub>
                        <m:r>
                          <m:rPr>
                            <m:brk m:alnAt="23"/>
                          </m:rPr>
                          <a:rPr kumimoji="1" lang="en-US" altLang="ja-JP" sz="3200" b="0" i="1" smtClean="0">
                            <a:latin typeface="Cambria Math" charset="0"/>
                          </a:rPr>
                          <m:t>𝑖</m:t>
                        </m:r>
                        <m:r>
                          <a:rPr kumimoji="1" lang="en-US" altLang="ja-JP" sz="3200" b="0" i="1" smtClean="0">
                            <a:latin typeface="Cambria Math" charset="0"/>
                          </a:rPr>
                          <m:t>=1</m:t>
                        </m:r>
                      </m:sub>
                      <m:sup>
                        <m:r>
                          <a:rPr kumimoji="1" lang="en-US" altLang="ja-JP" sz="3200" b="0" i="1" smtClean="0">
                            <a:latin typeface="Cambria Math" charset="0"/>
                          </a:rPr>
                          <m:t>𝐶</m:t>
                        </m:r>
                      </m:sup>
                      <m:e>
                        <m:r>
                          <a:rPr kumimoji="1" lang="en-US" altLang="ja-JP" sz="3200" b="0" i="1" smtClean="0">
                            <a:latin typeface="Cambria Math" charset="0"/>
                          </a:rPr>
                          <m:t>𝑝</m:t>
                        </m:r>
                        <m:d>
                          <m:dPr>
                            <m:ctrlPr>
                              <a:rPr kumimoji="1" lang="en-US" altLang="ja-JP" sz="3200" b="0" i="1" smtClean="0">
                                <a:latin typeface="Cambria Math" charset="0"/>
                              </a:rPr>
                            </m:ctrlPr>
                          </m:dPr>
                          <m:e>
                            <m:r>
                              <a:rPr kumimoji="1" lang="en-US" altLang="ja-JP" sz="3200" b="0" i="1" smtClean="0">
                                <a:latin typeface="Cambria Math" charset="0"/>
                              </a:rPr>
                              <m:t>𝑖</m:t>
                            </m:r>
                          </m:e>
                          <m:e>
                            <m:sSub>
                              <m:sSubPr>
                                <m:ctrlPr>
                                  <a:rPr kumimoji="1" lang="en-US" altLang="ja-JP" sz="3200" b="0" i="1" smtClean="0">
                                    <a:latin typeface="Cambria Math" charset="0"/>
                                  </a:rPr>
                                </m:ctrlPr>
                              </m:sSubPr>
                              <m:e>
                                <m:r>
                                  <a:rPr kumimoji="1" lang="en-US" altLang="ja-JP" sz="3200" b="0" i="1" smtClean="0">
                                    <a:latin typeface="Cambria Math" charset="0"/>
                                  </a:rPr>
                                  <m:t>𝐷</m:t>
                                </m:r>
                              </m:e>
                              <m:sub>
                                <m:r>
                                  <a:rPr kumimoji="1" lang="en-US" altLang="ja-JP" sz="3200" b="0" i="1" smtClean="0">
                                    <a:latin typeface="Cambria Math" charset="0"/>
                                  </a:rPr>
                                  <m:t>𝑚</m:t>
                                </m:r>
                              </m:sub>
                            </m:sSub>
                          </m:e>
                        </m:d>
                        <m:func>
                          <m:funcPr>
                            <m:ctrlPr>
                              <a:rPr kumimoji="1" lang="en-US" altLang="ja-JP" sz="3200" b="0" i="1" smtClean="0">
                                <a:latin typeface="Cambria Math" charset="0"/>
                              </a:rPr>
                            </m:ctrlPr>
                          </m:funcPr>
                          <m:fName>
                            <m:r>
                              <m:rPr>
                                <m:sty m:val="p"/>
                              </m:rPr>
                              <a:rPr kumimoji="1" lang="en-US" altLang="ja-JP" sz="3200" b="0" i="0" smtClean="0">
                                <a:latin typeface="Cambria Math" charset="0"/>
                              </a:rPr>
                              <m:t>log</m:t>
                            </m:r>
                          </m:fName>
                          <m:e>
                            <m:r>
                              <a:rPr kumimoji="1" lang="en-US" altLang="ja-JP" sz="3200" b="0" i="1" smtClean="0">
                                <a:latin typeface="Cambria Math" charset="0"/>
                              </a:rPr>
                              <m:t>𝑝</m:t>
                            </m:r>
                            <m:d>
                              <m:dPr>
                                <m:ctrlPr>
                                  <a:rPr kumimoji="1" lang="en-US" altLang="ja-JP" sz="3200" b="0" i="1" smtClean="0">
                                    <a:latin typeface="Cambria Math" charset="0"/>
                                  </a:rPr>
                                </m:ctrlPr>
                              </m:dPr>
                              <m:e>
                                <m:r>
                                  <a:rPr kumimoji="1" lang="en-US" altLang="ja-JP" sz="3200" b="0" i="1" smtClean="0">
                                    <a:latin typeface="Cambria Math" charset="0"/>
                                  </a:rPr>
                                  <m:t>𝑖</m:t>
                                </m:r>
                              </m:e>
                              <m:e>
                                <m:sSub>
                                  <m:sSubPr>
                                    <m:ctrlPr>
                                      <a:rPr lang="en-US" altLang="ja-JP" sz="3200" i="1">
                                        <a:latin typeface="Cambria Math" charset="0"/>
                                      </a:rPr>
                                    </m:ctrlPr>
                                  </m:sSubPr>
                                  <m:e>
                                    <m:r>
                                      <a:rPr lang="en-US" altLang="ja-JP" sz="3200" b="0" i="1" smtClean="0">
                                        <a:latin typeface="Cambria Math" charset="0"/>
                                      </a:rPr>
                                      <m:t>𝐷</m:t>
                                    </m:r>
                                  </m:e>
                                  <m:sub>
                                    <m:r>
                                      <a:rPr lang="en-US" altLang="ja-JP" sz="3200" b="0" i="1" smtClean="0">
                                        <a:latin typeface="Cambria Math" charset="0"/>
                                      </a:rPr>
                                      <m:t>𝑚</m:t>
                                    </m:r>
                                  </m:sub>
                                </m:sSub>
                              </m:e>
                            </m:d>
                            <m:r>
                              <a:rPr lang="en-US" altLang="ja-JP" sz="3200" i="1" smtClean="0">
                                <a:latin typeface="Cambria Math" charset="0"/>
                              </a:rPr>
                              <m:t> </m:t>
                            </m:r>
                          </m:e>
                        </m:func>
                      </m:e>
                    </m:nary>
                  </m:oMath>
                </a14:m>
                <a:r>
                  <a:rPr kumimoji="1" lang="en-US" altLang="ja-JP" sz="4000" dirty="0" smtClean="0"/>
                  <a:t> </a:t>
                </a:r>
                <a:endParaRPr kumimoji="1" lang="ja-JP" altLang="en-US" sz="4000" dirty="0"/>
              </a:p>
            </p:txBody>
          </p:sp>
        </mc:Choice>
        <mc:Fallback>
          <p:sp>
            <p:nvSpPr>
              <p:cNvPr id="8" name="テキスト ボックス 7"/>
              <p:cNvSpPr txBox="1">
                <a:spLocks noRot="1" noChangeAspect="1" noMove="1" noResize="1" noEditPoints="1" noAdjustHandles="1" noChangeArrowheads="1" noChangeShapeType="1" noTextEdit="1"/>
              </p:cNvSpPr>
              <p:nvPr/>
            </p:nvSpPr>
            <p:spPr>
              <a:xfrm>
                <a:off x="1485677" y="2222911"/>
                <a:ext cx="6907210" cy="615553"/>
              </a:xfrm>
              <a:prstGeom prst="rect">
                <a:avLst/>
              </a:prstGeom>
              <a:blipFill rotWithShape="0">
                <a:blip r:embed="rId3"/>
                <a:stretch>
                  <a:fillRect/>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9" name="テキスト ボックス 8"/>
              <p:cNvSpPr txBox="1"/>
              <p:nvPr/>
            </p:nvSpPr>
            <p:spPr>
              <a:xfrm>
                <a:off x="2532562" y="4231639"/>
                <a:ext cx="4340679" cy="1387496"/>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sSub>
                        <m:sSubPr>
                          <m:ctrlPr>
                            <a:rPr kumimoji="1" lang="en-US" altLang="ja-JP" sz="3200" b="0" i="1" smtClean="0">
                              <a:latin typeface="Cambria Math" charset="0"/>
                            </a:rPr>
                          </m:ctrlPr>
                        </m:sSubPr>
                        <m:e>
                          <m:r>
                            <a:rPr kumimoji="1" lang="en-US" altLang="ja-JP" sz="3200" b="0" i="1" smtClean="0">
                              <a:latin typeface="Cambria Math" charset="0"/>
                            </a:rPr>
                            <m:t>𝐼</m:t>
                          </m:r>
                        </m:e>
                        <m:sub>
                          <m:r>
                            <a:rPr kumimoji="1" lang="en-US" altLang="ja-JP" sz="3200" b="0" i="1" smtClean="0">
                              <a:latin typeface="Cambria Math" charset="0"/>
                            </a:rPr>
                            <m:t>𝐺</m:t>
                          </m:r>
                        </m:sub>
                      </m:sSub>
                      <m:r>
                        <a:rPr kumimoji="1" lang="en-US" altLang="ja-JP" sz="3200" b="0" i="1" smtClean="0">
                          <a:latin typeface="Cambria Math" charset="0"/>
                        </a:rPr>
                        <m:t>=1−</m:t>
                      </m:r>
                      <m:nary>
                        <m:naryPr>
                          <m:chr m:val="∑"/>
                          <m:ctrlPr>
                            <a:rPr kumimoji="1" lang="is-IS" altLang="ja-JP" sz="3200" b="0" i="1" smtClean="0">
                              <a:latin typeface="Cambria Math" charset="0"/>
                            </a:rPr>
                          </m:ctrlPr>
                        </m:naryPr>
                        <m:sub>
                          <m:r>
                            <m:rPr>
                              <m:brk m:alnAt="23"/>
                            </m:rPr>
                            <a:rPr kumimoji="1" lang="en-US" altLang="ja-JP" sz="3200" b="0" i="1" smtClean="0">
                              <a:latin typeface="Cambria Math" charset="0"/>
                            </a:rPr>
                            <m:t>𝑖</m:t>
                          </m:r>
                          <m:r>
                            <a:rPr kumimoji="1" lang="en-US" altLang="ja-JP" sz="3200" b="0" i="1" smtClean="0">
                              <a:latin typeface="Cambria Math" charset="0"/>
                            </a:rPr>
                            <m:t>=1</m:t>
                          </m:r>
                        </m:sub>
                        <m:sup>
                          <m:r>
                            <a:rPr kumimoji="1" lang="en-US" altLang="ja-JP" sz="3200" b="0" i="1" smtClean="0">
                              <a:latin typeface="Cambria Math" charset="0"/>
                            </a:rPr>
                            <m:t>𝐶</m:t>
                          </m:r>
                        </m:sup>
                        <m:e>
                          <m:r>
                            <a:rPr kumimoji="1" lang="en-US" altLang="ja-JP" sz="3200" b="0" i="1" smtClean="0">
                              <a:latin typeface="Cambria Math" charset="0"/>
                            </a:rPr>
                            <m:t>𝑝</m:t>
                          </m:r>
                          <m:d>
                            <m:dPr>
                              <m:ctrlPr>
                                <a:rPr kumimoji="1" lang="en-US" altLang="ja-JP" sz="3200" b="0" i="1" smtClean="0">
                                  <a:latin typeface="Cambria Math" charset="0"/>
                                </a:rPr>
                              </m:ctrlPr>
                            </m:dPr>
                            <m:e>
                              <m:r>
                                <a:rPr kumimoji="1" lang="en-US" altLang="ja-JP" sz="3200" b="0" i="1" smtClean="0">
                                  <a:latin typeface="Cambria Math" charset="0"/>
                                </a:rPr>
                                <m:t>𝑖</m:t>
                              </m:r>
                            </m:e>
                            <m:e>
                              <m:sSub>
                                <m:sSubPr>
                                  <m:ctrlPr>
                                    <a:rPr kumimoji="1" lang="en-US" altLang="ja-JP" sz="3200" b="0" i="1" smtClean="0">
                                      <a:latin typeface="Cambria Math" charset="0"/>
                                    </a:rPr>
                                  </m:ctrlPr>
                                </m:sSubPr>
                                <m:e>
                                  <m:r>
                                    <a:rPr kumimoji="1" lang="en-US" altLang="ja-JP" sz="3200" b="0" i="1" smtClean="0">
                                      <a:latin typeface="Cambria Math" charset="0"/>
                                    </a:rPr>
                                    <m:t>𝐷</m:t>
                                  </m:r>
                                </m:e>
                                <m:sub>
                                  <m:r>
                                    <a:rPr kumimoji="1" lang="en-US" altLang="ja-JP" sz="3200" b="0" i="1" smtClean="0">
                                      <a:latin typeface="Cambria Math" charset="0"/>
                                    </a:rPr>
                                    <m:t>𝑚</m:t>
                                  </m:r>
                                </m:sub>
                              </m:sSub>
                            </m:e>
                          </m:d>
                        </m:e>
                      </m:nary>
                    </m:oMath>
                  </m:oMathPara>
                </a14:m>
                <a:endParaRPr kumimoji="1" lang="ja-JP" altLang="en-US" sz="3200" dirty="0"/>
              </a:p>
            </p:txBody>
          </p:sp>
        </mc:Choice>
        <mc:Fallback>
          <p:sp>
            <p:nvSpPr>
              <p:cNvPr id="9" name="テキスト ボックス 8"/>
              <p:cNvSpPr txBox="1">
                <a:spLocks noRot="1" noChangeAspect="1" noMove="1" noResize="1" noEditPoints="1" noAdjustHandles="1" noChangeArrowheads="1" noChangeShapeType="1" noTextEdit="1"/>
              </p:cNvSpPr>
              <p:nvPr/>
            </p:nvSpPr>
            <p:spPr>
              <a:xfrm>
                <a:off x="2532562" y="4231639"/>
                <a:ext cx="4340679" cy="1387496"/>
              </a:xfrm>
              <a:prstGeom prst="rect">
                <a:avLst/>
              </a:prstGeom>
              <a:blipFill rotWithShape="0">
                <a:blip r:embed="rId4"/>
                <a:stretch>
                  <a:fillRect/>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10" name="テキスト ボックス 9"/>
              <p:cNvSpPr txBox="1"/>
              <p:nvPr/>
            </p:nvSpPr>
            <p:spPr>
              <a:xfrm>
                <a:off x="2645157" y="5898852"/>
                <a:ext cx="4340679" cy="492443"/>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sSub>
                        <m:sSubPr>
                          <m:ctrlPr>
                            <a:rPr kumimoji="1" lang="en-US" altLang="ja-JP" sz="3200" b="0" i="1" smtClean="0">
                              <a:latin typeface="Cambria Math" charset="0"/>
                            </a:rPr>
                          </m:ctrlPr>
                        </m:sSubPr>
                        <m:e>
                          <m:r>
                            <a:rPr kumimoji="1" lang="en-US" altLang="ja-JP" sz="3200" b="0" i="1" smtClean="0">
                              <a:latin typeface="Cambria Math" charset="0"/>
                            </a:rPr>
                            <m:t>𝐼</m:t>
                          </m:r>
                        </m:e>
                        <m:sub>
                          <m:r>
                            <a:rPr kumimoji="1" lang="en-US" altLang="ja-JP" sz="3200" b="0" i="1" smtClean="0">
                              <a:latin typeface="Cambria Math" charset="0"/>
                            </a:rPr>
                            <m:t>𝐸</m:t>
                          </m:r>
                        </m:sub>
                      </m:sSub>
                      <m:r>
                        <a:rPr kumimoji="1" lang="en-US" altLang="ja-JP" sz="3200" b="0" i="1" smtClean="0">
                          <a:latin typeface="Cambria Math" charset="0"/>
                        </a:rPr>
                        <m:t>(</m:t>
                      </m:r>
                      <m:r>
                        <a:rPr kumimoji="1" lang="en-US" altLang="ja-JP" sz="3200" b="0" i="1" smtClean="0">
                          <a:latin typeface="Cambria Math" charset="0"/>
                        </a:rPr>
                        <m:t>𝑦</m:t>
                      </m:r>
                      <m:r>
                        <a:rPr kumimoji="1" lang="en-US" altLang="ja-JP" sz="3200" b="0" i="1" smtClean="0">
                          <a:latin typeface="Cambria Math" charset="0"/>
                        </a:rPr>
                        <m:t>)=1−</m:t>
                      </m:r>
                      <m:r>
                        <m:rPr>
                          <m:sty m:val="p"/>
                        </m:rPr>
                        <a:rPr kumimoji="1" lang="en-US" altLang="ja-JP" sz="3200" b="0" i="0" smtClean="0">
                          <a:latin typeface="Cambria Math" charset="0"/>
                        </a:rPr>
                        <m:t>max</m:t>
                      </m:r>
                      <m:r>
                        <a:rPr kumimoji="1" lang="en-US" altLang="ja-JP" sz="3200" b="0" i="1" smtClean="0">
                          <a:latin typeface="Cambria Math" charset="0"/>
                        </a:rPr>
                        <m:t>⁡{</m:t>
                      </m:r>
                      <m:r>
                        <a:rPr kumimoji="1" lang="en-US" altLang="ja-JP" sz="3200" b="0" i="1" smtClean="0">
                          <a:latin typeface="Cambria Math" charset="0"/>
                        </a:rPr>
                        <m:t>𝑝</m:t>
                      </m:r>
                      <m:r>
                        <a:rPr kumimoji="1" lang="en-US" altLang="ja-JP" sz="3200" b="0" i="1" smtClean="0">
                          <a:latin typeface="Cambria Math" charset="0"/>
                        </a:rPr>
                        <m:t>(</m:t>
                      </m:r>
                      <m:r>
                        <a:rPr kumimoji="1" lang="en-US" altLang="ja-JP" sz="3200" b="0" i="1" smtClean="0">
                          <a:latin typeface="Cambria Math" charset="0"/>
                        </a:rPr>
                        <m:t>𝑖</m:t>
                      </m:r>
                      <m:r>
                        <a:rPr kumimoji="1" lang="en-US" altLang="ja-JP" sz="3200" b="0" i="1" smtClean="0">
                          <a:latin typeface="Cambria Math" charset="0"/>
                        </a:rPr>
                        <m:t>|</m:t>
                      </m:r>
                      <m:r>
                        <a:rPr kumimoji="1" lang="en-US" altLang="ja-JP" sz="3200" b="0" i="1" smtClean="0">
                          <a:latin typeface="Cambria Math" charset="0"/>
                        </a:rPr>
                        <m:t>𝑦</m:t>
                      </m:r>
                      <m:r>
                        <a:rPr kumimoji="1" lang="en-US" altLang="ja-JP" sz="3200" b="0" i="1" smtClean="0">
                          <a:latin typeface="Cambria Math" charset="0"/>
                        </a:rPr>
                        <m:t>}</m:t>
                      </m:r>
                    </m:oMath>
                  </m:oMathPara>
                </a14:m>
                <a:endParaRPr kumimoji="1" lang="ja-JP" altLang="en-US" sz="3200" dirty="0"/>
              </a:p>
            </p:txBody>
          </p:sp>
        </mc:Choice>
        <mc:Fallback>
          <p:sp>
            <p:nvSpPr>
              <p:cNvPr id="10" name="テキスト ボックス 9"/>
              <p:cNvSpPr txBox="1">
                <a:spLocks noRot="1" noChangeAspect="1" noMove="1" noResize="1" noEditPoints="1" noAdjustHandles="1" noChangeArrowheads="1" noChangeShapeType="1" noTextEdit="1"/>
              </p:cNvSpPr>
              <p:nvPr/>
            </p:nvSpPr>
            <p:spPr>
              <a:xfrm>
                <a:off x="2645157" y="5898852"/>
                <a:ext cx="4340679" cy="492443"/>
              </a:xfrm>
              <a:prstGeom prst="rect">
                <a:avLst/>
              </a:prstGeom>
              <a:blipFill rotWithShape="0">
                <a:blip r:embed="rId5"/>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1745249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決定</a:t>
            </a:r>
            <a:r>
              <a:rPr kumimoji="1" lang="ja-JP" altLang="en-US" smtClean="0"/>
              <a:t>木の特徴</a:t>
            </a:r>
            <a:endParaRPr kumimoji="1" lang="ja-JP" altLang="en-US" dirty="0"/>
          </a:p>
        </p:txBody>
      </p:sp>
      <p:sp>
        <p:nvSpPr>
          <p:cNvPr id="3" name="コンテンツ プレースホルダー 2"/>
          <p:cNvSpPr>
            <a:spLocks noGrp="1"/>
          </p:cNvSpPr>
          <p:nvPr>
            <p:ph idx="1"/>
          </p:nvPr>
        </p:nvSpPr>
        <p:spPr>
          <a:xfrm>
            <a:off x="1273628" y="1605280"/>
            <a:ext cx="7573509" cy="5116195"/>
          </a:xfrm>
        </p:spPr>
        <p:txBody>
          <a:bodyPr/>
          <a:lstStyle/>
          <a:p>
            <a:r>
              <a:rPr lang="ja-JP" altLang="en-US" dirty="0" smtClean="0"/>
              <a:t>利点</a:t>
            </a:r>
            <a:endParaRPr lang="en-US" altLang="ja-JP" dirty="0" smtClean="0"/>
          </a:p>
          <a:p>
            <a:pPr lvl="1"/>
            <a:r>
              <a:rPr lang="ja-JP" altLang="en-US" dirty="0" smtClean="0"/>
              <a:t>質問を生成する際に情報利得が最大となるデータ分割を行うため、葉に割り当てるモデルは非常に単純なもので良い</a:t>
            </a:r>
            <a:endParaRPr lang="en-US" altLang="ja-JP" dirty="0"/>
          </a:p>
          <a:p>
            <a:pPr lvl="1"/>
            <a:r>
              <a:rPr lang="ja-JP" altLang="en-US" dirty="0" smtClean="0"/>
              <a:t>一連の質問に基づきデータを分類すると解釈できるため得られた結果の意味解釈可能性が高い</a:t>
            </a:r>
            <a:endParaRPr lang="en-US" altLang="ja-JP" dirty="0" smtClean="0"/>
          </a:p>
          <a:p>
            <a:endParaRPr kumimoji="1" lang="en-US" altLang="ja-JP" dirty="0"/>
          </a:p>
          <a:p>
            <a:r>
              <a:rPr kumimoji="1" lang="ja-JP" altLang="en-US" dirty="0" smtClean="0"/>
              <a:t>欠点</a:t>
            </a:r>
            <a:endParaRPr kumimoji="1" lang="en-US" altLang="ja-JP" dirty="0" smtClean="0"/>
          </a:p>
          <a:p>
            <a:pPr lvl="1"/>
            <a:r>
              <a:rPr lang="ja-JP" altLang="en-US" dirty="0" smtClean="0"/>
              <a:t>木を深くしすぎると葉に割り当てられるサンプルが少なくなりすぎて過学習してしまう</a:t>
            </a:r>
            <a:endParaRPr lang="en-US" altLang="ja-JP" dirty="0" smtClean="0"/>
          </a:p>
          <a:p>
            <a:pPr lvl="1"/>
            <a:r>
              <a:rPr kumimoji="1" lang="ja-JP" altLang="en-US" dirty="0" smtClean="0"/>
              <a:t>最適な木の深さはデータによってかなり変わるためチューニングが困難</a:t>
            </a:r>
            <a:r>
              <a:rPr kumimoji="1" lang="en-US" altLang="ja-JP" dirty="0" smtClean="0"/>
              <a:t/>
            </a:r>
            <a:br>
              <a:rPr kumimoji="1" lang="en-US" altLang="ja-JP" dirty="0" smtClean="0"/>
            </a:br>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6</a:t>
            </a:fld>
            <a:endParaRPr kumimoji="1" lang="ja-JP" altLang="en-US"/>
          </a:p>
        </p:txBody>
      </p:sp>
    </p:spTree>
    <p:extLst>
      <p:ext uri="{BB962C8B-B14F-4D97-AF65-F5344CB8AC3E}">
        <p14:creationId xmlns:p14="http://schemas.microsoft.com/office/powerpoint/2010/main" val="1092832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09600" y="0"/>
            <a:ext cx="8237537" cy="1325563"/>
          </a:xfrm>
        </p:spPr>
        <p:txBody>
          <a:bodyPr/>
          <a:lstStyle/>
          <a:p>
            <a:r>
              <a:rPr kumimoji="1" lang="en-US" altLang="ja-JP" dirty="0" smtClean="0"/>
              <a:t>k</a:t>
            </a:r>
            <a:r>
              <a:rPr kumimoji="1" lang="ja-JP" altLang="en-US" dirty="0" smtClean="0"/>
              <a:t>近傍</a:t>
            </a:r>
            <a:r>
              <a:rPr kumimoji="1" lang="en-US" altLang="ja-JP" dirty="0" smtClean="0"/>
              <a:t> (K-nearest neighbor; </a:t>
            </a:r>
            <a:r>
              <a:rPr kumimoji="1" lang="en-US" altLang="ja-JP" dirty="0" err="1" smtClean="0"/>
              <a:t>kNN</a:t>
            </a:r>
            <a:r>
              <a:rPr kumimoji="1" lang="en-US" altLang="ja-JP" dirty="0" smtClean="0"/>
              <a:t>)</a:t>
            </a:r>
            <a:r>
              <a:rPr lang="ja-JP" altLang="en-US" dirty="0"/>
              <a:t>法</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分類したいサンプルに対し，学習データ中から近い順にｋ個の近傍点を選択する</a:t>
            </a:r>
            <a:endParaRPr kumimoji="1" lang="en-US" altLang="ja-JP" dirty="0" smtClean="0"/>
          </a:p>
          <a:p>
            <a:r>
              <a:rPr lang="ja-JP" altLang="en-US" dirty="0" smtClean="0"/>
              <a:t>選択した近傍点に付けられたラベルの多数決により対象サンプルのクラスラベルを決定する</a:t>
            </a:r>
            <a:endParaRPr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7</a:t>
            </a:fld>
            <a:endParaRPr kumimoji="1" lang="ja-JP" altLang="en-US"/>
          </a:p>
        </p:txBody>
      </p:sp>
      <p:cxnSp>
        <p:nvCxnSpPr>
          <p:cNvPr id="6" name="直線矢印コネクタ 5"/>
          <p:cNvCxnSpPr/>
          <p:nvPr/>
        </p:nvCxnSpPr>
        <p:spPr>
          <a:xfrm flipH="1" flipV="1">
            <a:off x="3200400" y="4295553"/>
            <a:ext cx="31898" cy="21903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直線矢印コネクタ 6"/>
          <p:cNvCxnSpPr/>
          <p:nvPr/>
        </p:nvCxnSpPr>
        <p:spPr>
          <a:xfrm>
            <a:off x="3232298" y="6485860"/>
            <a:ext cx="2471436" cy="946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円/楕円 8"/>
          <p:cNvSpPr>
            <a:spLocks noChangeAspect="1"/>
          </p:cNvSpPr>
          <p:nvPr/>
        </p:nvSpPr>
        <p:spPr>
          <a:xfrm>
            <a:off x="3987209" y="4413650"/>
            <a:ext cx="225562" cy="2255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p:cNvSpPr>
            <a:spLocks noChangeAspect="1"/>
          </p:cNvSpPr>
          <p:nvPr/>
        </p:nvSpPr>
        <p:spPr>
          <a:xfrm>
            <a:off x="4139609" y="4566050"/>
            <a:ext cx="225562" cy="2255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p:cNvSpPr>
            <a:spLocks noChangeAspect="1"/>
          </p:cNvSpPr>
          <p:nvPr/>
        </p:nvSpPr>
        <p:spPr>
          <a:xfrm>
            <a:off x="4327704" y="4392648"/>
            <a:ext cx="225562" cy="2255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円/楕円 11"/>
          <p:cNvSpPr>
            <a:spLocks noChangeAspect="1"/>
          </p:cNvSpPr>
          <p:nvPr/>
        </p:nvSpPr>
        <p:spPr>
          <a:xfrm>
            <a:off x="4440485" y="4737682"/>
            <a:ext cx="225562" cy="2255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p:cNvSpPr>
            <a:spLocks noChangeAspect="1"/>
          </p:cNvSpPr>
          <p:nvPr/>
        </p:nvSpPr>
        <p:spPr>
          <a:xfrm>
            <a:off x="4892242" y="4832482"/>
            <a:ext cx="225562" cy="2255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p:cNvSpPr>
            <a:spLocks noChangeAspect="1"/>
          </p:cNvSpPr>
          <p:nvPr/>
        </p:nvSpPr>
        <p:spPr>
          <a:xfrm>
            <a:off x="4749209" y="4506177"/>
            <a:ext cx="225562" cy="2255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p:cNvSpPr>
            <a:spLocks noChangeAspect="1"/>
          </p:cNvSpPr>
          <p:nvPr/>
        </p:nvSpPr>
        <p:spPr>
          <a:xfrm>
            <a:off x="4015943" y="5262470"/>
            <a:ext cx="225562" cy="22556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円/楕円 15"/>
          <p:cNvSpPr>
            <a:spLocks noChangeAspect="1"/>
          </p:cNvSpPr>
          <p:nvPr/>
        </p:nvSpPr>
        <p:spPr>
          <a:xfrm>
            <a:off x="4494918" y="5316896"/>
            <a:ext cx="225562" cy="22556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円/楕円 16"/>
          <p:cNvSpPr>
            <a:spLocks noChangeAspect="1"/>
          </p:cNvSpPr>
          <p:nvPr/>
        </p:nvSpPr>
        <p:spPr>
          <a:xfrm>
            <a:off x="4288083" y="5599928"/>
            <a:ext cx="225562" cy="22556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円/楕円 17"/>
          <p:cNvSpPr>
            <a:spLocks noChangeAspect="1"/>
          </p:cNvSpPr>
          <p:nvPr/>
        </p:nvSpPr>
        <p:spPr>
          <a:xfrm>
            <a:off x="3885311" y="5703341"/>
            <a:ext cx="225562" cy="22556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円/楕円 18"/>
          <p:cNvSpPr>
            <a:spLocks noChangeAspect="1"/>
          </p:cNvSpPr>
          <p:nvPr/>
        </p:nvSpPr>
        <p:spPr>
          <a:xfrm>
            <a:off x="3580511" y="5855741"/>
            <a:ext cx="225562" cy="22556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円/楕円 19"/>
          <p:cNvSpPr>
            <a:spLocks noChangeAspect="1"/>
          </p:cNvSpPr>
          <p:nvPr/>
        </p:nvSpPr>
        <p:spPr>
          <a:xfrm>
            <a:off x="5109956" y="5409425"/>
            <a:ext cx="225562" cy="22556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円/楕円 20"/>
          <p:cNvSpPr>
            <a:spLocks noChangeAspect="1"/>
          </p:cNvSpPr>
          <p:nvPr/>
        </p:nvSpPr>
        <p:spPr>
          <a:xfrm>
            <a:off x="4886797" y="5561825"/>
            <a:ext cx="225562" cy="22556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円/楕円 21"/>
          <p:cNvSpPr>
            <a:spLocks noChangeAspect="1"/>
          </p:cNvSpPr>
          <p:nvPr/>
        </p:nvSpPr>
        <p:spPr>
          <a:xfrm>
            <a:off x="5148055" y="5872070"/>
            <a:ext cx="225562" cy="22556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楕円 22"/>
          <p:cNvSpPr>
            <a:spLocks noChangeAspect="1"/>
          </p:cNvSpPr>
          <p:nvPr/>
        </p:nvSpPr>
        <p:spPr>
          <a:xfrm>
            <a:off x="4511239" y="5921055"/>
            <a:ext cx="225562" cy="22556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円/楕円 23"/>
          <p:cNvSpPr>
            <a:spLocks noChangeAspect="1"/>
          </p:cNvSpPr>
          <p:nvPr/>
        </p:nvSpPr>
        <p:spPr>
          <a:xfrm>
            <a:off x="4854141" y="6117003"/>
            <a:ext cx="225562" cy="22556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円/楕円 25"/>
          <p:cNvSpPr>
            <a:spLocks noChangeAspect="1"/>
          </p:cNvSpPr>
          <p:nvPr/>
        </p:nvSpPr>
        <p:spPr>
          <a:xfrm>
            <a:off x="4266313" y="5088295"/>
            <a:ext cx="225562" cy="225562"/>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円/楕円 26"/>
          <p:cNvSpPr>
            <a:spLocks noChangeAspect="1"/>
          </p:cNvSpPr>
          <p:nvPr/>
        </p:nvSpPr>
        <p:spPr>
          <a:xfrm>
            <a:off x="3917969" y="4718117"/>
            <a:ext cx="954904" cy="954904"/>
          </a:xfrm>
          <a:prstGeom prst="ellipse">
            <a:avLst/>
          </a:prstGeom>
          <a:no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テキスト ボックス 27"/>
          <p:cNvSpPr txBox="1"/>
          <p:nvPr/>
        </p:nvSpPr>
        <p:spPr>
          <a:xfrm>
            <a:off x="6033064" y="4726508"/>
            <a:ext cx="2691763" cy="1477328"/>
          </a:xfrm>
          <a:prstGeom prst="rect">
            <a:avLst/>
          </a:prstGeom>
          <a:noFill/>
        </p:spPr>
        <p:txBody>
          <a:bodyPr wrap="none" rtlCol="0">
            <a:spAutoFit/>
          </a:bodyPr>
          <a:lstStyle/>
          <a:p>
            <a:r>
              <a:rPr kumimoji="1" lang="en-US" altLang="ja-JP" dirty="0" smtClean="0">
                <a:latin typeface="HGPSoeiKakugothicUB" charset="-128"/>
                <a:ea typeface="HGPSoeiKakugothicUB" charset="-128"/>
                <a:cs typeface="HGPSoeiKakugothicUB" charset="-128"/>
              </a:rPr>
              <a:t>K=3</a:t>
            </a:r>
            <a:r>
              <a:rPr kumimoji="1" lang="ja-JP" altLang="en-US" dirty="0" smtClean="0">
                <a:latin typeface="HGPSoeiKakugothicUB" charset="-128"/>
                <a:ea typeface="HGPSoeiKakugothicUB" charset="-128"/>
                <a:cs typeface="HGPSoeiKakugothicUB" charset="-128"/>
              </a:rPr>
              <a:t>の場合，</a:t>
            </a:r>
            <a:r>
              <a:rPr lang="ja-JP" altLang="en-US" dirty="0" smtClean="0">
                <a:latin typeface="HGPSoeiKakugothicUB" charset="-128"/>
                <a:ea typeface="HGPSoeiKakugothicUB" charset="-128"/>
                <a:cs typeface="HGPSoeiKakugothicUB" charset="-128"/>
              </a:rPr>
              <a:t>与えられた</a:t>
            </a:r>
            <a:r>
              <a:rPr lang="en-US" altLang="ja-JP" dirty="0" smtClean="0">
                <a:latin typeface="HGPSoeiKakugothicUB" charset="-128"/>
                <a:ea typeface="HGPSoeiKakugothicUB" charset="-128"/>
                <a:cs typeface="HGPSoeiKakugothicUB" charset="-128"/>
              </a:rPr>
              <a:t/>
            </a:r>
            <a:br>
              <a:rPr lang="en-US" altLang="ja-JP" dirty="0" smtClean="0">
                <a:latin typeface="HGPSoeiKakugothicUB" charset="-128"/>
                <a:ea typeface="HGPSoeiKakugothicUB" charset="-128"/>
                <a:cs typeface="HGPSoeiKakugothicUB" charset="-128"/>
              </a:rPr>
            </a:br>
            <a:r>
              <a:rPr lang="ja-JP" altLang="en-US" dirty="0" smtClean="0">
                <a:latin typeface="HGPSoeiKakugothicUB" charset="-128"/>
                <a:ea typeface="HGPSoeiKakugothicUB" charset="-128"/>
                <a:cs typeface="HGPSoeiKakugothicUB" charset="-128"/>
              </a:rPr>
              <a:t>未知データの</a:t>
            </a:r>
            <a:r>
              <a:rPr lang="en-US" altLang="ja-JP" dirty="0" smtClean="0">
                <a:latin typeface="HGPSoeiKakugothicUB" charset="-128"/>
                <a:ea typeface="HGPSoeiKakugothicUB" charset="-128"/>
                <a:cs typeface="HGPSoeiKakugothicUB" charset="-128"/>
              </a:rPr>
              <a:t>K</a:t>
            </a:r>
            <a:r>
              <a:rPr lang="ja-JP" altLang="en-US" dirty="0" smtClean="0">
                <a:latin typeface="HGPSoeiKakugothicUB" charset="-128"/>
                <a:ea typeface="HGPSoeiKakugothicUB" charset="-128"/>
                <a:cs typeface="HGPSoeiKakugothicUB" charset="-128"/>
              </a:rPr>
              <a:t>近傍は</a:t>
            </a:r>
            <a:r>
              <a:rPr lang="en-US" altLang="ja-JP" dirty="0" smtClean="0">
                <a:latin typeface="HGPSoeiKakugothicUB" charset="-128"/>
                <a:ea typeface="HGPSoeiKakugothicUB" charset="-128"/>
                <a:cs typeface="HGPSoeiKakugothicUB" charset="-128"/>
              </a:rPr>
              <a:t/>
            </a:r>
            <a:br>
              <a:rPr lang="en-US" altLang="ja-JP" dirty="0" smtClean="0">
                <a:latin typeface="HGPSoeiKakugothicUB" charset="-128"/>
                <a:ea typeface="HGPSoeiKakugothicUB" charset="-128"/>
                <a:cs typeface="HGPSoeiKakugothicUB" charset="-128"/>
              </a:rPr>
            </a:br>
            <a:r>
              <a:rPr lang="ja-JP" altLang="en-US" dirty="0" smtClean="0">
                <a:solidFill>
                  <a:schemeClr val="accent1"/>
                </a:solidFill>
                <a:latin typeface="HGPSoeiKakugothicUB" charset="-128"/>
                <a:ea typeface="HGPSoeiKakugothicUB" charset="-128"/>
                <a:cs typeface="HGPSoeiKakugothicUB" charset="-128"/>
              </a:rPr>
              <a:t>●</a:t>
            </a:r>
            <a:r>
              <a:rPr lang="ja-JP" altLang="en-US" dirty="0" smtClean="0">
                <a:latin typeface="HGPSoeiKakugothicUB" charset="-128"/>
                <a:ea typeface="HGPSoeiKakugothicUB" charset="-128"/>
                <a:cs typeface="HGPSoeiKakugothicUB" charset="-128"/>
              </a:rPr>
              <a:t>：</a:t>
            </a:r>
            <a:r>
              <a:rPr lang="en-US" altLang="ja-JP" dirty="0" smtClean="0">
                <a:latin typeface="HGPSoeiKakugothicUB" charset="-128"/>
                <a:ea typeface="HGPSoeiKakugothicUB" charset="-128"/>
                <a:cs typeface="HGPSoeiKakugothicUB" charset="-128"/>
              </a:rPr>
              <a:t>1, </a:t>
            </a:r>
            <a:r>
              <a:rPr lang="ja-JP" altLang="en-US" dirty="0">
                <a:solidFill>
                  <a:srgbClr val="FF0000"/>
                </a:solidFill>
                <a:latin typeface="HGPSoeiKakugothicUB" charset="-128"/>
                <a:ea typeface="HGPSoeiKakugothicUB" charset="-128"/>
                <a:cs typeface="HGPSoeiKakugothicUB" charset="-128"/>
              </a:rPr>
              <a:t>●</a:t>
            </a:r>
            <a:r>
              <a:rPr lang="ja-JP" altLang="en-US" dirty="0" smtClean="0">
                <a:latin typeface="HGPSoeiKakugothicUB" charset="-128"/>
                <a:ea typeface="HGPSoeiKakugothicUB" charset="-128"/>
                <a:cs typeface="HGPSoeiKakugothicUB" charset="-128"/>
              </a:rPr>
              <a:t>：</a:t>
            </a:r>
            <a:r>
              <a:rPr lang="en-US" altLang="ja-JP" dirty="0" smtClean="0">
                <a:latin typeface="HGPSoeiKakugothicUB" charset="-128"/>
                <a:ea typeface="HGPSoeiKakugothicUB" charset="-128"/>
                <a:cs typeface="HGPSoeiKakugothicUB" charset="-128"/>
              </a:rPr>
              <a:t>2, </a:t>
            </a:r>
            <a:r>
              <a:rPr lang="ja-JP" altLang="en-US" dirty="0">
                <a:solidFill>
                  <a:schemeClr val="accent1"/>
                </a:solidFill>
                <a:latin typeface="HGPSoeiKakugothicUB" charset="-128"/>
                <a:ea typeface="HGPSoeiKakugothicUB" charset="-128"/>
                <a:cs typeface="HGPSoeiKakugothicUB" charset="-128"/>
              </a:rPr>
              <a:t>●</a:t>
            </a:r>
            <a:r>
              <a:rPr lang="ja-JP" altLang="en-US" dirty="0" smtClean="0">
                <a:latin typeface="HGPSoeiKakugothicUB" charset="-128"/>
                <a:ea typeface="HGPSoeiKakugothicUB" charset="-128"/>
                <a:cs typeface="HGPSoeiKakugothicUB" charset="-128"/>
              </a:rPr>
              <a:t>：</a:t>
            </a:r>
            <a:r>
              <a:rPr lang="en-US" altLang="ja-JP" dirty="0" smtClean="0">
                <a:latin typeface="HGPSoeiKakugothicUB" charset="-128"/>
                <a:ea typeface="HGPSoeiKakugothicUB" charset="-128"/>
                <a:cs typeface="HGPSoeiKakugothicUB" charset="-128"/>
              </a:rPr>
              <a:t>0</a:t>
            </a:r>
            <a:r>
              <a:rPr lang="ja-JP" altLang="en-US" dirty="0" smtClean="0">
                <a:latin typeface="HGPSoeiKakugothicUB" charset="-128"/>
                <a:ea typeface="HGPSoeiKakugothicUB" charset="-128"/>
                <a:cs typeface="HGPSoeiKakugothicUB" charset="-128"/>
              </a:rPr>
              <a:t>がある。</a:t>
            </a:r>
            <a:endParaRPr lang="en-US" altLang="ja-JP" dirty="0" smtClean="0">
              <a:latin typeface="HGPSoeiKakugothicUB" charset="-128"/>
              <a:ea typeface="HGPSoeiKakugothicUB" charset="-128"/>
              <a:cs typeface="HGPSoeiKakugothicUB" charset="-128"/>
            </a:endParaRPr>
          </a:p>
          <a:p>
            <a:r>
              <a:rPr lang="ja-JP" altLang="en-US" dirty="0" smtClean="0">
                <a:latin typeface="HGPSoeiKakugothicUB" charset="-128"/>
                <a:ea typeface="HGPSoeiKakugothicUB" charset="-128"/>
                <a:cs typeface="HGPSoeiKakugothicUB" charset="-128"/>
              </a:rPr>
              <a:t>したがって多数決により</a:t>
            </a:r>
            <a:r>
              <a:rPr lang="en-US" altLang="ja-JP" dirty="0" smtClean="0">
                <a:latin typeface="HGPSoeiKakugothicUB" charset="-128"/>
                <a:ea typeface="HGPSoeiKakugothicUB" charset="-128"/>
                <a:cs typeface="HGPSoeiKakugothicUB" charset="-128"/>
              </a:rPr>
              <a:t/>
            </a:r>
            <a:br>
              <a:rPr lang="en-US" altLang="ja-JP" dirty="0" smtClean="0">
                <a:latin typeface="HGPSoeiKakugothicUB" charset="-128"/>
                <a:ea typeface="HGPSoeiKakugothicUB" charset="-128"/>
                <a:cs typeface="HGPSoeiKakugothicUB" charset="-128"/>
              </a:rPr>
            </a:br>
            <a:r>
              <a:rPr lang="ja-JP" altLang="en-US" dirty="0" smtClean="0">
                <a:latin typeface="HGPSoeiKakugothicUB" charset="-128"/>
                <a:ea typeface="HGPSoeiKakugothicUB" charset="-128"/>
                <a:cs typeface="HGPSoeiKakugothicUB" charset="-128"/>
              </a:rPr>
              <a:t>この点には</a:t>
            </a:r>
            <a:r>
              <a:rPr lang="ja-JP" altLang="en-US" dirty="0" smtClean="0">
                <a:solidFill>
                  <a:srgbClr val="FF0000"/>
                </a:solidFill>
                <a:latin typeface="HGPSoeiKakugothicUB" charset="-128"/>
                <a:ea typeface="HGPSoeiKakugothicUB" charset="-128"/>
                <a:cs typeface="HGPSoeiKakugothicUB" charset="-128"/>
              </a:rPr>
              <a:t>●</a:t>
            </a:r>
            <a:r>
              <a:rPr lang="ja-JP" altLang="en-US" dirty="0" smtClean="0">
                <a:latin typeface="HGPSoeiKakugothicUB" charset="-128"/>
                <a:ea typeface="HGPSoeiKakugothicUB" charset="-128"/>
                <a:cs typeface="HGPSoeiKakugothicUB" charset="-128"/>
              </a:rPr>
              <a:t>を割り当てる</a:t>
            </a:r>
            <a:endParaRPr lang="en-US" altLang="ja-JP" dirty="0" smtClean="0">
              <a:latin typeface="HGPSoeiKakugothicUB" charset="-128"/>
              <a:ea typeface="HGPSoeiKakugothicUB" charset="-128"/>
              <a:cs typeface="HGPSoeiKakugothicUB" charset="-128"/>
            </a:endParaRPr>
          </a:p>
        </p:txBody>
      </p:sp>
      <p:grpSp>
        <p:nvGrpSpPr>
          <p:cNvPr id="34" name="図形グループ 33"/>
          <p:cNvGrpSpPr/>
          <p:nvPr/>
        </p:nvGrpSpPr>
        <p:grpSpPr>
          <a:xfrm>
            <a:off x="770372" y="5599928"/>
            <a:ext cx="960350" cy="225562"/>
            <a:chOff x="1963980" y="5257159"/>
            <a:chExt cx="960350" cy="225562"/>
          </a:xfrm>
        </p:grpSpPr>
        <p:sp>
          <p:nvSpPr>
            <p:cNvPr id="29" name="円/楕円 28"/>
            <p:cNvSpPr>
              <a:spLocks noChangeAspect="1"/>
            </p:cNvSpPr>
            <p:nvPr/>
          </p:nvSpPr>
          <p:spPr>
            <a:xfrm>
              <a:off x="2338021" y="5257159"/>
              <a:ext cx="225562" cy="22556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円/楕円 29"/>
            <p:cNvSpPr>
              <a:spLocks noChangeAspect="1"/>
            </p:cNvSpPr>
            <p:nvPr/>
          </p:nvSpPr>
          <p:spPr>
            <a:xfrm>
              <a:off x="1963980" y="5257159"/>
              <a:ext cx="225562" cy="225562"/>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円/楕円 30"/>
            <p:cNvSpPr>
              <a:spLocks noChangeAspect="1"/>
            </p:cNvSpPr>
            <p:nvPr/>
          </p:nvSpPr>
          <p:spPr>
            <a:xfrm>
              <a:off x="2698768" y="5257159"/>
              <a:ext cx="225562" cy="22556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2" name="テキスト ボックス 31"/>
          <p:cNvSpPr txBox="1"/>
          <p:nvPr/>
        </p:nvSpPr>
        <p:spPr>
          <a:xfrm>
            <a:off x="1781388" y="5568898"/>
            <a:ext cx="1569660" cy="646331"/>
          </a:xfrm>
          <a:prstGeom prst="rect">
            <a:avLst/>
          </a:prstGeom>
          <a:noFill/>
        </p:spPr>
        <p:txBody>
          <a:bodyPr wrap="none" rtlCol="0">
            <a:spAutoFit/>
          </a:bodyPr>
          <a:lstStyle/>
          <a:p>
            <a:r>
              <a:rPr lang="ja-JP" altLang="en-US" dirty="0" smtClean="0"/>
              <a:t>学習データ</a:t>
            </a:r>
            <a:endParaRPr lang="en-US" altLang="ja-JP" dirty="0" smtClean="0"/>
          </a:p>
          <a:p>
            <a:r>
              <a:rPr lang="ja-JP" altLang="en-US" dirty="0" smtClean="0"/>
              <a:t>評価データ　</a:t>
            </a:r>
            <a:endParaRPr kumimoji="1" lang="ja-JP" altLang="en-US" dirty="0"/>
          </a:p>
        </p:txBody>
      </p:sp>
      <p:sp>
        <p:nvSpPr>
          <p:cNvPr id="33" name="円/楕円 32"/>
          <p:cNvSpPr>
            <a:spLocks noChangeAspect="1"/>
          </p:cNvSpPr>
          <p:nvPr/>
        </p:nvSpPr>
        <p:spPr>
          <a:xfrm>
            <a:off x="1528552" y="5910170"/>
            <a:ext cx="225562" cy="225562"/>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739350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K</a:t>
            </a:r>
            <a:r>
              <a:rPr kumimoji="1" lang="ja-JP" altLang="en-US" dirty="0" smtClean="0"/>
              <a:t>近傍法の特徴</a:t>
            </a:r>
            <a:endParaRPr kumimoji="1" lang="ja-JP" altLang="en-US" dirty="0"/>
          </a:p>
        </p:txBody>
      </p:sp>
      <p:sp>
        <p:nvSpPr>
          <p:cNvPr id="3" name="コンテンツ プレースホルダー 2"/>
          <p:cNvSpPr>
            <a:spLocks noGrp="1"/>
          </p:cNvSpPr>
          <p:nvPr>
            <p:ph idx="1"/>
          </p:nvPr>
        </p:nvSpPr>
        <p:spPr>
          <a:xfrm>
            <a:off x="1273628" y="1605281"/>
            <a:ext cx="7764233" cy="4471352"/>
          </a:xfrm>
        </p:spPr>
        <p:txBody>
          <a:bodyPr/>
          <a:lstStyle/>
          <a:p>
            <a:r>
              <a:rPr kumimoji="1" lang="ja-JP" altLang="en-US" dirty="0" smtClean="0"/>
              <a:t>利点</a:t>
            </a:r>
            <a:endParaRPr kumimoji="1" lang="en-US" altLang="ja-JP" dirty="0" smtClean="0"/>
          </a:p>
          <a:p>
            <a:pPr lvl="1"/>
            <a:r>
              <a:rPr lang="ja-JP" altLang="en-US" dirty="0" smtClean="0"/>
              <a:t>非常に簡単なアルゴリズムで実装が簡単</a:t>
            </a:r>
            <a:endParaRPr lang="en-US" altLang="ja-JP" dirty="0" smtClean="0"/>
          </a:p>
          <a:p>
            <a:pPr lvl="1"/>
            <a:r>
              <a:rPr kumimoji="1" lang="ja-JP" altLang="en-US" dirty="0" smtClean="0"/>
              <a:t>原理的に学習がいらないためモデルの構築が簡単</a:t>
            </a:r>
            <a:endParaRPr kumimoji="1" lang="en-US" altLang="ja-JP" dirty="0" smtClean="0"/>
          </a:p>
          <a:p>
            <a:pPr lvl="1"/>
            <a:r>
              <a:rPr kumimoji="1" lang="ja-JP" altLang="en-US" dirty="0" smtClean="0"/>
              <a:t>色々な距離尺度を用いることができる</a:t>
            </a:r>
            <a:endParaRPr kumimoji="1" lang="en-US" altLang="ja-JP" dirty="0" smtClean="0"/>
          </a:p>
          <a:p>
            <a:pPr lvl="1"/>
            <a:r>
              <a:rPr lang="ja-JP" altLang="en-US" dirty="0" smtClean="0"/>
              <a:t>局所的にしかみないため外れ値に対し頑健</a:t>
            </a:r>
            <a:endParaRPr kumimoji="1" lang="en-US" altLang="ja-JP" dirty="0"/>
          </a:p>
          <a:p>
            <a:pPr lvl="1"/>
            <a:endParaRPr lang="en-US" altLang="ja-JP" dirty="0" smtClean="0"/>
          </a:p>
          <a:p>
            <a:r>
              <a:rPr kumimoji="1" lang="ja-JP" altLang="en-US" dirty="0" smtClean="0"/>
              <a:t>欠点</a:t>
            </a:r>
            <a:endParaRPr kumimoji="1" lang="en-US" altLang="ja-JP" dirty="0" smtClean="0"/>
          </a:p>
          <a:p>
            <a:pPr lvl="1"/>
            <a:r>
              <a:rPr lang="ja-JP" altLang="en-US" dirty="0" smtClean="0"/>
              <a:t>毎回全探索が必要なため学習データが多くなると評価時に計算コストがかかる</a:t>
            </a:r>
            <a:endParaRPr lang="en-US" altLang="ja-JP" dirty="0" smtClean="0"/>
          </a:p>
          <a:p>
            <a:pPr lvl="1"/>
            <a:r>
              <a:rPr lang="ja-JP" altLang="en-US" dirty="0" smtClean="0"/>
              <a:t>次元が大きくなると性能が著しく低下する（次元の呪い）</a:t>
            </a:r>
            <a:endParaRPr lang="en-US" altLang="ja-JP" dirty="0" smtClean="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8</a:t>
            </a:fld>
            <a:endParaRPr kumimoji="1" lang="ja-JP" altLang="en-US"/>
          </a:p>
        </p:txBody>
      </p:sp>
    </p:spTree>
    <p:extLst>
      <p:ext uri="{BB962C8B-B14F-4D97-AF65-F5344CB8AC3E}">
        <p14:creationId xmlns:p14="http://schemas.microsoft.com/office/powerpoint/2010/main" val="731224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過学習と汎化性能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学習データに対する識別性能はモデルを十分に複雑にすれば１００％の精度を達成できる</a:t>
            </a:r>
            <a:endParaRPr kumimoji="1" lang="en-US" altLang="ja-JP" dirty="0" smtClean="0"/>
          </a:p>
          <a:p>
            <a:pPr lvl="1"/>
            <a:r>
              <a:rPr kumimoji="1" lang="ja-JP" altLang="en-US" dirty="0" smtClean="0"/>
              <a:t>例ニューラルネットの隠れ層・ノード数を非常に多くする、決定木の深さを非常に深くする、など</a:t>
            </a:r>
            <a:endParaRPr kumimoji="1" lang="en-US" altLang="ja-JP" dirty="0" smtClean="0"/>
          </a:p>
          <a:p>
            <a:r>
              <a:rPr lang="ja-JP" altLang="en-US" dirty="0" smtClean="0"/>
              <a:t>しかし学習データに対し過度にモデルをフィットさせると未知のデータに対し性能が著しく悪化する</a:t>
            </a:r>
            <a:endParaRPr lang="en-US" altLang="ja-JP" dirty="0"/>
          </a:p>
          <a:p>
            <a:endParaRPr lang="en-US" altLang="ja-JP" dirty="0"/>
          </a:p>
          <a:p>
            <a:endParaRPr kumimoji="1" lang="en-US" altLang="ja-JP" dirty="0" smtClean="0"/>
          </a:p>
        </p:txBody>
      </p:sp>
      <p:sp>
        <p:nvSpPr>
          <p:cNvPr id="4" name="スライド番号プレースホルダー 3"/>
          <p:cNvSpPr>
            <a:spLocks noGrp="1"/>
          </p:cNvSpPr>
          <p:nvPr>
            <p:ph type="sldNum" sz="quarter" idx="12"/>
          </p:nvPr>
        </p:nvSpPr>
        <p:spPr/>
        <p:txBody>
          <a:bodyPr/>
          <a:lstStyle/>
          <a:p>
            <a:fld id="{9AD5228F-D1AA-4344-8A41-80D4419592A0}" type="slidenum">
              <a:rPr kumimoji="1" lang="ja-JP" altLang="en-US" smtClean="0"/>
              <a:t>9</a:t>
            </a:fld>
            <a:endParaRPr kumimoji="1" lang="ja-JP" altLang="en-US"/>
          </a:p>
        </p:txBody>
      </p:sp>
    </p:spTree>
    <p:extLst>
      <p:ext uri="{BB962C8B-B14F-4D97-AF65-F5344CB8AC3E}">
        <p14:creationId xmlns:p14="http://schemas.microsoft.com/office/powerpoint/2010/main" val="388485405"/>
      </p:ext>
    </p:extLst>
  </p:cSld>
  <p:clrMapOvr>
    <a:masterClrMapping/>
  </p:clrMapOvr>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03" id="{E99B6255-0911-1641-9DC0-0E753E128D02}" vid="{872F8361-E8B3-754B-857D-45A652A2CC91}"/>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Cpro</Template>
  <TotalTime>4301</TotalTime>
  <Words>1930</Words>
  <Application>Microsoft Macintosh PowerPoint</Application>
  <PresentationFormat>画面に合わせる (4:3)</PresentationFormat>
  <Paragraphs>260</Paragraphs>
  <Slides>31</Slides>
  <Notes>0</Notes>
  <HiddenSlides>0</HiddenSlides>
  <MMClips>0</MMClips>
  <ScaleCrop>false</ScaleCrop>
  <HeadingPairs>
    <vt:vector size="6" baseType="variant">
      <vt:variant>
        <vt:lpstr>使用されているフォント</vt:lpstr>
      </vt:variant>
      <vt:variant>
        <vt:i4>11</vt:i4>
      </vt:variant>
      <vt:variant>
        <vt:lpstr>テーマ</vt:lpstr>
      </vt:variant>
      <vt:variant>
        <vt:i4>1</vt:i4>
      </vt:variant>
      <vt:variant>
        <vt:lpstr>スライド タイトル</vt:lpstr>
      </vt:variant>
      <vt:variant>
        <vt:i4>31</vt:i4>
      </vt:variant>
    </vt:vector>
  </HeadingPairs>
  <TitlesOfParts>
    <vt:vector size="43" baseType="lpstr">
      <vt:lpstr>.AppleSystemUIFont</vt:lpstr>
      <vt:lpstr>Cambria Math</vt:lpstr>
      <vt:lpstr>Helvetica</vt:lpstr>
      <vt:lpstr>HGPSoeiKakugothicUB</vt:lpstr>
      <vt:lpstr>Mangal</vt:lpstr>
      <vt:lpstr>Meiryo</vt:lpstr>
      <vt:lpstr>Times</vt:lpstr>
      <vt:lpstr>Wingdings</vt:lpstr>
      <vt:lpstr>Yu Gothic</vt:lpstr>
      <vt:lpstr>Yu Gothic Light</vt:lpstr>
      <vt:lpstr>Arial</vt:lpstr>
      <vt:lpstr>ホワイト</vt:lpstr>
      <vt:lpstr>よく用いられる 機械学習法</vt:lpstr>
      <vt:lpstr>機械学習でよく用いられる手法や考え方を紹介</vt:lpstr>
      <vt:lpstr>決定木</vt:lpstr>
      <vt:lpstr>決定木の構築方法</vt:lpstr>
      <vt:lpstr>よく使われる不純度</vt:lpstr>
      <vt:lpstr>決定木の特徴</vt:lpstr>
      <vt:lpstr>k近傍 (K-nearest neighbor; kNN)法</vt:lpstr>
      <vt:lpstr>K近傍法の特徴</vt:lpstr>
      <vt:lpstr>過学習と汎化性能</vt:lpstr>
      <vt:lpstr>過学習の例(多項式を用いた 線形回帰）</vt:lpstr>
      <vt:lpstr>過学習を防ぐための手法</vt:lpstr>
      <vt:lpstr>交差検定</vt:lpstr>
      <vt:lpstr>ちょっと難しい話：バイアス・バリアンス分解</vt:lpstr>
      <vt:lpstr>アンサンブル学習</vt:lpstr>
      <vt:lpstr>バギングの基本的な考え方</vt:lpstr>
      <vt:lpstr>ランダムフォレスト</vt:lpstr>
      <vt:lpstr>ランダムフォレストのアルゴリズム</vt:lpstr>
      <vt:lpstr>ランダムフォレストの利点</vt:lpstr>
      <vt:lpstr>ブースティング</vt:lpstr>
      <vt:lpstr>Boostingの基本的なアイデア</vt:lpstr>
      <vt:lpstr>Adaboost (Adaptive（適応的）Boost）</vt:lpstr>
      <vt:lpstr>Gradient Boost</vt:lpstr>
      <vt:lpstr>復習：勾配法</vt:lpstr>
      <vt:lpstr>Gradient Boosting の考え方</vt:lpstr>
      <vt:lpstr>Gradient boost decision tree</vt:lpstr>
      <vt:lpstr>CARTを用いたGBDT</vt:lpstr>
      <vt:lpstr>GBDTの特徴</vt:lpstr>
      <vt:lpstr>各手法の比較</vt:lpstr>
      <vt:lpstr>今回紹介できなかったその他概念</vt:lpstr>
      <vt:lpstr>今回紹介できなかったその他概念</vt:lpstr>
      <vt:lpstr>D_(t+1) (i)=(D_t (i) e^((-α_i y_i h_t (x_i )) ))/Z の導出</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よく使う機械学習ツール</dc:title>
  <dc:creator>tawara0903</dc:creator>
  <cp:lastModifiedBy>tawara0903</cp:lastModifiedBy>
  <cp:revision>64</cp:revision>
  <dcterms:created xsi:type="dcterms:W3CDTF">2017-12-03T06:28:40Z</dcterms:created>
  <dcterms:modified xsi:type="dcterms:W3CDTF">2017-12-06T06:09:45Z</dcterms:modified>
</cp:coreProperties>
</file>

<file path=docProps/thumbnail.jpeg>
</file>